
<file path=[Content_Types].xml><?xml version="1.0" encoding="utf-8"?>
<Types xmlns="http://schemas.openxmlformats.org/package/2006/content-types">
  <Default Extension="bin" ContentType="audio/unknown"/>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726" r:id="rId2"/>
  </p:sldMasterIdLst>
  <p:notesMasterIdLst>
    <p:notesMasterId r:id="rId31"/>
  </p:notesMasterIdLst>
  <p:sldIdLst>
    <p:sldId id="256" r:id="rId3"/>
    <p:sldId id="302" r:id="rId4"/>
    <p:sldId id="303" r:id="rId5"/>
    <p:sldId id="304" r:id="rId6"/>
    <p:sldId id="306" r:id="rId7"/>
    <p:sldId id="307" r:id="rId8"/>
    <p:sldId id="309" r:id="rId9"/>
    <p:sldId id="308" r:id="rId10"/>
    <p:sldId id="312" r:id="rId11"/>
    <p:sldId id="310" r:id="rId12"/>
    <p:sldId id="311" r:id="rId13"/>
    <p:sldId id="272" r:id="rId14"/>
    <p:sldId id="313" r:id="rId15"/>
    <p:sldId id="316" r:id="rId16"/>
    <p:sldId id="317" r:id="rId17"/>
    <p:sldId id="319" r:id="rId18"/>
    <p:sldId id="320" r:id="rId19"/>
    <p:sldId id="321" r:id="rId20"/>
    <p:sldId id="322" r:id="rId21"/>
    <p:sldId id="327" r:id="rId22"/>
    <p:sldId id="323" r:id="rId23"/>
    <p:sldId id="324" r:id="rId24"/>
    <p:sldId id="325" r:id="rId25"/>
    <p:sldId id="330" r:id="rId26"/>
    <p:sldId id="318" r:id="rId27"/>
    <p:sldId id="296" r:id="rId28"/>
    <p:sldId id="328" r:id="rId29"/>
    <p:sldId id="329"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Freestyle Script" panose="030804020302050B0404" pitchFamily="66" charset="0"/>
      <p:regular r:id="rId38"/>
    </p:embeddedFont>
    <p:embeddedFont>
      <p:font typeface="French Script MT" panose="03020402040607040605" pitchFamily="66" charset="0"/>
      <p:regular r:id="rId39"/>
    </p:embeddedFont>
    <p:embeddedFont>
      <p:font typeface="Garamond" panose="02020404030301010803" pitchFamily="18" charset="0"/>
      <p:regular r:id="rId40"/>
      <p:bold r:id="rId41"/>
      <p:italic r:id="rId42"/>
    </p:embeddedFont>
    <p:embeddedFont>
      <p:font typeface="Jokerman" panose="04090605060D06020702" pitchFamily="82" charset="0"/>
      <p:regular r:id="rId43"/>
    </p:embeddedFont>
    <p:embeddedFont>
      <p:font typeface="Raleway" panose="020B0503030101060003" pitchFamily="34" charset="0"/>
      <p:regular r:id="rId44"/>
      <p:bold r:id="rId45"/>
      <p:italic r:id="rId46"/>
      <p:boldItalic r:id="rId47"/>
    </p:embeddedFont>
    <p:embeddedFont>
      <p:font typeface="Raleway ExtraLight" panose="020B0303030101060003" pitchFamily="34" charset="0"/>
      <p:regular r:id="rId48"/>
      <p:italic r:id="rId49"/>
    </p:embeddedFont>
    <p:embeddedFont>
      <p:font typeface="Raleway Light" panose="020B0403030101060003" pitchFamily="34" charset="0"/>
      <p:regular r:id="rId50"/>
      <p:italic r:id="rId51"/>
    </p:embeddedFont>
    <p:embeddedFont>
      <p:font typeface="Wingdings 2" panose="05020102010507070707" pitchFamily="18"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B9E"/>
    <a:srgbClr val="CC6600"/>
    <a:srgbClr val="FFFF00"/>
    <a:srgbClr val="BB242B"/>
    <a:srgbClr val="BA1A51"/>
    <a:srgbClr val="63FF9E"/>
    <a:srgbClr val="50979E"/>
    <a:srgbClr val="E2F0F2"/>
    <a:srgbClr val="CEE7EA"/>
    <a:srgbClr val="003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5" autoAdjust="0"/>
    <p:restoredTop sz="94958" autoAdjust="0"/>
  </p:normalViewPr>
  <p:slideViewPr>
    <p:cSldViewPr snapToGrid="0">
      <p:cViewPr varScale="1">
        <p:scale>
          <a:sx n="83" d="100"/>
          <a:sy n="83" d="100"/>
        </p:scale>
        <p:origin x="459" y="48"/>
      </p:cViewPr>
      <p:guideLst/>
    </p:cSldViewPr>
  </p:slideViewPr>
  <p:notesTextViewPr>
    <p:cViewPr>
      <p:scale>
        <a:sx n="1" d="1"/>
        <a:sy n="1" d="1"/>
      </p:scale>
      <p:origin x="0" y="0"/>
    </p:cViewPr>
  </p:notesTextViewPr>
  <p:notesViewPr>
    <p:cSldViewPr snapToGrid="0">
      <p:cViewPr varScale="1">
        <p:scale>
          <a:sx n="62" d="100"/>
          <a:sy n="6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rmarange\Dropbox\Recherche\Enseignement%20-%20Formation\2018-11-22%20Journ&#233;es%20doctorales%20-%20pr&#233;senter%20oralement\Ventes%20d'arm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Vente d'armes par pays en 2017</a:t>
            </a:r>
          </a:p>
        </c:rich>
      </c:tx>
      <c:layout>
        <c:manualLayout>
          <c:xMode val="edge"/>
          <c:yMode val="edge"/>
          <c:x val="0.19094284275156145"/>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Data!$F$1</c:f>
              <c:strCache>
                <c:ptCount val="1"/>
                <c:pt idx="0">
                  <c:v>Value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9A8-4919-998A-A94C169A6CF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9A8-4919-998A-A94C169A6CF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9A8-4919-998A-A94C169A6CF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9A8-4919-998A-A94C169A6CF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9A8-4919-998A-A94C169A6CF3}"/>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9A8-4919-998A-A94C169A6CF3}"/>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9A8-4919-998A-A94C169A6CF3}"/>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9A8-4919-998A-A94C169A6CF3}"/>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79A8-4919-998A-A94C169A6CF3}"/>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79A8-4919-998A-A94C169A6CF3}"/>
              </c:ext>
            </c:extLst>
          </c:dPt>
          <c:dLbls>
            <c:dLbl>
              <c:idx val="0"/>
              <c:layout>
                <c:manualLayout>
                  <c:x val="-7.1359143417451198E-2"/>
                  <c:y val="-0.1233079760278590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A8-4919-998A-A94C169A6CF3}"/>
                </c:ext>
              </c:extLst>
            </c:dLbl>
            <c:dLbl>
              <c:idx val="1"/>
              <c:layout>
                <c:manualLayout>
                  <c:x val="0.2533782727894518"/>
                  <c:y val="-1.5735221689776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A8-4919-998A-A94C169A6CF3}"/>
                </c:ext>
              </c:extLst>
            </c:dLbl>
            <c:dLbl>
              <c:idx val="2"/>
              <c:layout>
                <c:manualLayout>
                  <c:x val="-1.4361886938710501E-2"/>
                  <c:y val="7.22327619455689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A8-4919-998A-A94C169A6CF3}"/>
                </c:ext>
              </c:extLst>
            </c:dLbl>
            <c:dLbl>
              <c:idx val="3"/>
              <c:layout>
                <c:manualLayout>
                  <c:x val="4.9669013606252633E-3"/>
                  <c:y val="2.53782570474747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A8-4919-998A-A94C169A6CF3}"/>
                </c:ext>
              </c:extLst>
            </c:dLbl>
            <c:dLbl>
              <c:idx val="4"/>
              <c:layout>
                <c:manualLayout>
                  <c:x val="-0.11527543778067374"/>
                  <c:y val="-1.79750732967608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A8-4919-998A-A94C169A6CF3}"/>
                </c:ext>
              </c:extLst>
            </c:dLbl>
            <c:dLbl>
              <c:idx val="5"/>
              <c:layout>
                <c:manualLayout>
                  <c:x val="-1.2669051780123598E-2"/>
                  <c:y val="2.52652408391687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9A8-4919-998A-A94C169A6CF3}"/>
                </c:ext>
              </c:extLst>
            </c:dLbl>
            <c:dLbl>
              <c:idx val="6"/>
              <c:layout>
                <c:manualLayout>
                  <c:x val="-5.4547771540919249E-2"/>
                  <c:y val="-7.95900399541776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9A8-4919-998A-A94C169A6CF3}"/>
                </c:ext>
              </c:extLst>
            </c:dLbl>
            <c:dLbl>
              <c:idx val="7"/>
              <c:layout>
                <c:manualLayout>
                  <c:x val="2.7589796171742675E-2"/>
                  <c:y val="-7.02217060069340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9A8-4919-998A-A94C169A6CF3}"/>
                </c:ext>
              </c:extLst>
            </c:dLbl>
            <c:dLbl>
              <c:idx val="8"/>
              <c:layout>
                <c:manualLayout>
                  <c:x val="8.2825335478887874E-2"/>
                  <c:y val="-3.80333023781216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9A8-4919-998A-A94C169A6CF3}"/>
                </c:ext>
              </c:extLst>
            </c:dLbl>
            <c:dLbl>
              <c:idx val="9"/>
              <c:delete val="1"/>
              <c:extLst>
                <c:ext xmlns:c15="http://schemas.microsoft.com/office/drawing/2012/chart" uri="{CE6537A1-D6FC-4f65-9D91-7224C49458BB}"/>
                <c:ext xmlns:c16="http://schemas.microsoft.com/office/drawing/2014/chart" uri="{C3380CC4-5D6E-409C-BE32-E72D297353CC}">
                  <c16:uniqueId val="{00000013-79A8-4919-998A-A94C169A6CF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Data!$E$2:$E$11</c:f>
              <c:strCache>
                <c:ptCount val="10"/>
                <c:pt idx="0">
                  <c:v>United States</c:v>
                </c:pt>
                <c:pt idx="1">
                  <c:v>Russia</c:v>
                </c:pt>
                <c:pt idx="2">
                  <c:v>France</c:v>
                </c:pt>
                <c:pt idx="3">
                  <c:v>Germany</c:v>
                </c:pt>
                <c:pt idx="4">
                  <c:v>Israel</c:v>
                </c:pt>
                <c:pt idx="5">
                  <c:v>United Kingdom</c:v>
                </c:pt>
                <c:pt idx="6">
                  <c:v>Netherlands</c:v>
                </c:pt>
                <c:pt idx="7">
                  <c:v>China</c:v>
                </c:pt>
                <c:pt idx="8">
                  <c:v>Spain</c:v>
                </c:pt>
                <c:pt idx="9">
                  <c:v>Others</c:v>
                </c:pt>
              </c:strCache>
            </c:strRef>
          </c:cat>
          <c:val>
            <c:numRef>
              <c:f>Data!$F$2:$F$11</c:f>
              <c:numCache>
                <c:formatCode>General</c:formatCode>
                <c:ptCount val="10"/>
                <c:pt idx="0">
                  <c:v>12394</c:v>
                </c:pt>
                <c:pt idx="1">
                  <c:v>6148</c:v>
                </c:pt>
                <c:pt idx="2">
                  <c:v>2162</c:v>
                </c:pt>
                <c:pt idx="3">
                  <c:v>1653</c:v>
                </c:pt>
                <c:pt idx="4">
                  <c:v>1263</c:v>
                </c:pt>
                <c:pt idx="5">
                  <c:v>1214</c:v>
                </c:pt>
                <c:pt idx="6">
                  <c:v>1167</c:v>
                </c:pt>
                <c:pt idx="7">
                  <c:v>1131</c:v>
                </c:pt>
                <c:pt idx="8">
                  <c:v>814</c:v>
                </c:pt>
                <c:pt idx="9">
                  <c:v>3160</c:v>
                </c:pt>
              </c:numCache>
            </c:numRef>
          </c:val>
          <c:extLst>
            <c:ext xmlns:c16="http://schemas.microsoft.com/office/drawing/2014/chart" uri="{C3380CC4-5D6E-409C-BE32-E72D297353CC}">
              <c16:uniqueId val="{00000014-79A8-4919-998A-A94C169A6CF3}"/>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924547" y="252454"/>
            <a:ext cx="3008906" cy="169251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2353586"/>
            <a:ext cx="5486400" cy="612250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3F4A3-5085-4D5A-BC2B-A6C5F0E68A4B}" type="slidenum">
              <a:rPr lang="fr-FR" smtClean="0"/>
              <a:t>‹N°›</a:t>
            </a:fld>
            <a:endParaRPr lang="fr-FR"/>
          </a:p>
        </p:txBody>
      </p:sp>
    </p:spTree>
    <p:extLst>
      <p:ext uri="{BB962C8B-B14F-4D97-AF65-F5344CB8AC3E}">
        <p14:creationId xmlns:p14="http://schemas.microsoft.com/office/powerpoint/2010/main" val="55540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a:t>
            </a:fld>
            <a:endParaRPr lang="fr-FR"/>
          </a:p>
        </p:txBody>
      </p:sp>
    </p:spTree>
    <p:extLst>
      <p:ext uri="{BB962C8B-B14F-4D97-AF65-F5344CB8AC3E}">
        <p14:creationId xmlns:p14="http://schemas.microsoft.com/office/powerpoint/2010/main" val="289499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20</a:t>
            </a:fld>
            <a:endParaRPr lang="fr-FR"/>
          </a:p>
        </p:txBody>
      </p:sp>
    </p:spTree>
    <p:extLst>
      <p:ext uri="{BB962C8B-B14F-4D97-AF65-F5344CB8AC3E}">
        <p14:creationId xmlns:p14="http://schemas.microsoft.com/office/powerpoint/2010/main" val="217445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21</a:t>
            </a:fld>
            <a:endParaRPr lang="fr-FR"/>
          </a:p>
        </p:txBody>
      </p:sp>
    </p:spTree>
    <p:extLst>
      <p:ext uri="{BB962C8B-B14F-4D97-AF65-F5344CB8AC3E}">
        <p14:creationId xmlns:p14="http://schemas.microsoft.com/office/powerpoint/2010/main" val="275202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22</a:t>
            </a:fld>
            <a:endParaRPr lang="fr-FR"/>
          </a:p>
        </p:txBody>
      </p:sp>
    </p:spTree>
    <p:extLst>
      <p:ext uri="{BB962C8B-B14F-4D97-AF65-F5344CB8AC3E}">
        <p14:creationId xmlns:p14="http://schemas.microsoft.com/office/powerpoint/2010/main" val="35088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23</a:t>
            </a:fld>
            <a:endParaRPr lang="fr-FR"/>
          </a:p>
        </p:txBody>
      </p:sp>
    </p:spTree>
    <p:extLst>
      <p:ext uri="{BB962C8B-B14F-4D97-AF65-F5344CB8AC3E}">
        <p14:creationId xmlns:p14="http://schemas.microsoft.com/office/powerpoint/2010/main" val="12400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24</a:t>
            </a:fld>
            <a:endParaRPr lang="fr-FR"/>
          </a:p>
        </p:txBody>
      </p:sp>
    </p:spTree>
    <p:extLst>
      <p:ext uri="{BB962C8B-B14F-4D97-AF65-F5344CB8AC3E}">
        <p14:creationId xmlns:p14="http://schemas.microsoft.com/office/powerpoint/2010/main" val="288541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26</a:t>
            </a:fld>
            <a:endParaRPr lang="fr-FR"/>
          </a:p>
        </p:txBody>
      </p:sp>
    </p:spTree>
    <p:extLst>
      <p:ext uri="{BB962C8B-B14F-4D97-AF65-F5344CB8AC3E}">
        <p14:creationId xmlns:p14="http://schemas.microsoft.com/office/powerpoint/2010/main" val="120451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C3F4A3-5085-4D5A-BC2B-A6C5F0E68A4B}" type="slidenum">
              <a:rPr lang="fr-FR" smtClean="0"/>
              <a:t>27</a:t>
            </a:fld>
            <a:endParaRPr lang="fr-FR"/>
          </a:p>
        </p:txBody>
      </p:sp>
    </p:spTree>
    <p:extLst>
      <p:ext uri="{BB962C8B-B14F-4D97-AF65-F5344CB8AC3E}">
        <p14:creationId xmlns:p14="http://schemas.microsoft.com/office/powerpoint/2010/main" val="175855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C3F4A3-5085-4D5A-BC2B-A6C5F0E68A4B}" type="slidenum">
              <a:rPr lang="fr-FR" smtClean="0"/>
              <a:t>28</a:t>
            </a:fld>
            <a:endParaRPr lang="fr-FR"/>
          </a:p>
        </p:txBody>
      </p:sp>
    </p:spTree>
    <p:extLst>
      <p:ext uri="{BB962C8B-B14F-4D97-AF65-F5344CB8AC3E}">
        <p14:creationId xmlns:p14="http://schemas.microsoft.com/office/powerpoint/2010/main" val="212670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2</a:t>
            </a:fld>
            <a:endParaRPr lang="fr-FR"/>
          </a:p>
        </p:txBody>
      </p:sp>
    </p:spTree>
    <p:extLst>
      <p:ext uri="{BB962C8B-B14F-4D97-AF65-F5344CB8AC3E}">
        <p14:creationId xmlns:p14="http://schemas.microsoft.com/office/powerpoint/2010/main" val="426759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3</a:t>
            </a:fld>
            <a:endParaRPr lang="fr-FR"/>
          </a:p>
        </p:txBody>
      </p:sp>
    </p:spTree>
    <p:extLst>
      <p:ext uri="{BB962C8B-B14F-4D97-AF65-F5344CB8AC3E}">
        <p14:creationId xmlns:p14="http://schemas.microsoft.com/office/powerpoint/2010/main" val="309928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7</a:t>
            </a:fld>
            <a:endParaRPr lang="fr-FR"/>
          </a:p>
        </p:txBody>
      </p:sp>
    </p:spTree>
    <p:extLst>
      <p:ext uri="{BB962C8B-B14F-4D97-AF65-F5344CB8AC3E}">
        <p14:creationId xmlns:p14="http://schemas.microsoft.com/office/powerpoint/2010/main" val="222217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15</a:t>
            </a:fld>
            <a:endParaRPr lang="fr-FR"/>
          </a:p>
        </p:txBody>
      </p:sp>
    </p:spTree>
    <p:extLst>
      <p:ext uri="{BB962C8B-B14F-4D97-AF65-F5344CB8AC3E}">
        <p14:creationId xmlns:p14="http://schemas.microsoft.com/office/powerpoint/2010/main" val="54981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16</a:t>
            </a:fld>
            <a:endParaRPr lang="fr-FR"/>
          </a:p>
        </p:txBody>
      </p:sp>
    </p:spTree>
    <p:extLst>
      <p:ext uri="{BB962C8B-B14F-4D97-AF65-F5344CB8AC3E}">
        <p14:creationId xmlns:p14="http://schemas.microsoft.com/office/powerpoint/2010/main" val="374653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17</a:t>
            </a:fld>
            <a:endParaRPr lang="fr-FR"/>
          </a:p>
        </p:txBody>
      </p:sp>
    </p:spTree>
    <p:extLst>
      <p:ext uri="{BB962C8B-B14F-4D97-AF65-F5344CB8AC3E}">
        <p14:creationId xmlns:p14="http://schemas.microsoft.com/office/powerpoint/2010/main" val="393009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18</a:t>
            </a:fld>
            <a:endParaRPr lang="fr-FR"/>
          </a:p>
        </p:txBody>
      </p:sp>
    </p:spTree>
    <p:extLst>
      <p:ext uri="{BB962C8B-B14F-4D97-AF65-F5344CB8AC3E}">
        <p14:creationId xmlns:p14="http://schemas.microsoft.com/office/powerpoint/2010/main" val="373748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24050" y="252413"/>
            <a:ext cx="3009900" cy="1692275"/>
          </a:xfrm>
        </p:spPr>
      </p:sp>
      <p:sp>
        <p:nvSpPr>
          <p:cNvPr id="3" name="Espace réservé des notes 2"/>
          <p:cNvSpPr>
            <a:spLocks noGrp="1"/>
          </p:cNvSpPr>
          <p:nvPr>
            <p:ph type="body" idx="1"/>
          </p:nvPr>
        </p:nvSpPr>
        <p:spPr/>
        <p:txBody>
          <a:bodyPr/>
          <a:lstStyle/>
          <a:p>
            <a:pPr marL="0" lvl="0" indent="0">
              <a:buFont typeface="+mj-lt"/>
              <a:buNone/>
            </a:pPr>
            <a:endParaRPr lang="fr-FR" dirty="0"/>
          </a:p>
        </p:txBody>
      </p:sp>
      <p:sp>
        <p:nvSpPr>
          <p:cNvPr id="4" name="Espace réservé du numéro de diapositive 3"/>
          <p:cNvSpPr>
            <a:spLocks noGrp="1"/>
          </p:cNvSpPr>
          <p:nvPr>
            <p:ph type="sldNum" sz="quarter" idx="10"/>
          </p:nvPr>
        </p:nvSpPr>
        <p:spPr/>
        <p:txBody>
          <a:bodyPr/>
          <a:lstStyle/>
          <a:p>
            <a:fld id="{BDC3F4A3-5085-4D5A-BC2B-A6C5F0E68A4B}" type="slidenum">
              <a:rPr lang="fr-FR" smtClean="0"/>
              <a:t>19</a:t>
            </a:fld>
            <a:endParaRPr lang="fr-FR"/>
          </a:p>
        </p:txBody>
      </p:sp>
    </p:spTree>
    <p:extLst>
      <p:ext uri="{BB962C8B-B14F-4D97-AF65-F5344CB8AC3E}">
        <p14:creationId xmlns:p14="http://schemas.microsoft.com/office/powerpoint/2010/main" val="256760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FD3B52-062D-4300-9BE8-ED48C24E80B2}"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19129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D7AF62D-1D98-4EC1-86DF-CF2006EAAFE3}"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17204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4F08304-C171-4B3B-8D13-C2F5D870CDEE}"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72531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DB85684-FBFB-4D11-9239-77FE7724F3B5}"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780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777240"/>
          </a:xfrm>
        </p:spPr>
        <p:txBody>
          <a:bodyPr anchor="t" anchorCtr="0">
            <a:normAutofit/>
          </a:bodyPr>
          <a:lstStyle>
            <a:lvl1pPr algn="ctr">
              <a:defRPr sz="3600" b="1">
                <a:solidFill>
                  <a:srgbClr val="63BB9E"/>
                </a:solidFill>
              </a:defRPr>
            </a:lvl1pPr>
          </a:lstStyle>
          <a:p>
            <a:r>
              <a:rPr lang="fr-FR" dirty="0"/>
              <a:t>Modifiez le style du titre</a:t>
            </a:r>
            <a:endParaRPr lang="en-US" dirty="0"/>
          </a:p>
        </p:txBody>
      </p:sp>
      <p:sp>
        <p:nvSpPr>
          <p:cNvPr id="3" name="Content Placeholder 2"/>
          <p:cNvSpPr>
            <a:spLocks noGrp="1"/>
          </p:cNvSpPr>
          <p:nvPr>
            <p:ph idx="1"/>
          </p:nvPr>
        </p:nvSpPr>
        <p:spPr>
          <a:xfrm>
            <a:off x="845127" y="1546412"/>
            <a:ext cx="10515600" cy="4633725"/>
          </a:xfrm>
        </p:spPr>
        <p:txBody>
          <a:bodyPr>
            <a:normAutofit/>
          </a:bodyPr>
          <a:lstStyle>
            <a:lvl1pPr marL="228600" indent="-228600">
              <a:buFont typeface="Raleway" panose="020B0503030101060003" pitchFamily="34" charset="0"/>
              <a:buChar char="»"/>
              <a:defRPr sz="2400"/>
            </a:lvl1pPr>
            <a:lvl2pPr marL="685800" indent="-228600">
              <a:buFont typeface="Raleway" panose="020B0503030101060003" pitchFamily="34" charset="0"/>
              <a:buChar cha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C887F857-F581-4202-BA61-D2228169A6BA}"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1222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E025A24-C3D7-4A23-BECD-CD452B953714}"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36494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6BA7836-B74C-42CB-A239-191456AAF5E5}"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72345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49BCF6F-AFA3-4197-99B5-31B4EB10BC9A}" type="datetime1">
              <a:rPr lang="fr-FR" smtClean="0"/>
              <a:t>29/11/2018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05007B-B51E-418E-8C1B-FC9E82796205}"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80017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ED1659-C104-44E8-871F-DAD99016895E}" type="datetime1">
              <a:rPr lang="fr-FR" smtClean="0"/>
              <a:t>29/11/2018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05007B-B51E-418E-8C1B-FC9E82796205}"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9318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30F08-EE36-43E5-9057-B717B1E08B3F}" type="datetime1">
              <a:rPr lang="fr-FR" smtClean="0"/>
              <a:t>29/11/2018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5112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B90B73-5EC0-41A9-A031-B3CCFB6DDD70}"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36538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4AE954B-C1EA-4EA7-A9E2-627EFBDDE81B}"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5872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B7C71F-B6A0-4B74-BDFD-600DE47708AA}"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25090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938746-F1E3-4AEC-AFFD-04EAB3DBBBDB}"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178650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B164D14-34E7-4E6C-8B0E-84363664B7AB}"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15854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93563B-1D84-4570-B0A6-1EB2B9BB1AAA}" type="datetime1">
              <a:rPr lang="fr-FR" smtClean="0"/>
              <a:t>29/11/2018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194571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13E113-BA37-4DCD-A6E8-5957F48EF4FA}"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8023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CF5F7E1-D82C-4AFD-9665-D4B7410D5A4A}" type="datetime1">
              <a:rPr lang="fr-FR" smtClean="0"/>
              <a:t>29/11/2018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05007B-B51E-418E-8C1B-FC9E82796205}"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50666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BCC2E8-66BE-4F13-B63B-1C3FDE298593}" type="datetime1">
              <a:rPr lang="fr-FR" smtClean="0"/>
              <a:t>29/11/2018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05007B-B51E-418E-8C1B-FC9E82796205}"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2793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528B5-BC32-412F-B294-4C33D44F4D7C}" type="datetime1">
              <a:rPr lang="fr-FR" smtClean="0"/>
              <a:t>29/11/2018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35164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E8BAA8C-F6BD-4F2D-98F2-DEFF2ED17983}"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83549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A68EE55-CFCF-4C4F-92AD-161B6EC7B5D2}" type="datetime1">
              <a:rPr lang="fr-FR" smtClean="0"/>
              <a:t>29/11/2018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5007B-B51E-418E-8C1B-FC9E82796205}" type="slidenum">
              <a:rPr lang="fr-FR" smtClean="0"/>
              <a:t>‹N°›</a:t>
            </a:fld>
            <a:endParaRPr lang="fr-FR"/>
          </a:p>
        </p:txBody>
      </p:sp>
    </p:spTree>
    <p:extLst>
      <p:ext uri="{BB962C8B-B14F-4D97-AF65-F5344CB8AC3E}">
        <p14:creationId xmlns:p14="http://schemas.microsoft.com/office/powerpoint/2010/main" val="23734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C673782-1787-46B0-8809-169D6288BE9F}" type="datetime1">
              <a:rPr lang="fr-FR" smtClean="0"/>
              <a:t>29/11/2018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C05007B-B51E-418E-8C1B-FC9E82796205}" type="slidenum">
              <a:rPr lang="fr-FR" smtClean="0"/>
              <a:t>‹N°›</a:t>
            </a:fld>
            <a:endParaRPr lang="fr-FR"/>
          </a:p>
        </p:txBody>
      </p:sp>
    </p:spTree>
    <p:extLst>
      <p:ext uri="{BB962C8B-B14F-4D97-AF65-F5344CB8AC3E}">
        <p14:creationId xmlns:p14="http://schemas.microsoft.com/office/powerpoint/2010/main" val="262527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DA3A638-EBDA-4412-AFA0-DD6EC5ECEEF9}" type="datetime1">
              <a:rPr lang="fr-FR" smtClean="0"/>
              <a:t>29/11/2018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6" y="6356350"/>
            <a:ext cx="3368733" cy="365125"/>
          </a:xfrm>
          <a:prstGeom prst="rect">
            <a:avLst/>
          </a:prstGeom>
        </p:spPr>
        <p:txBody>
          <a:bodyPr vert="horz" lIns="91440" tIns="45720" rIns="91440" bIns="45720" rtlCol="0" anchor="ctr"/>
          <a:lstStyle>
            <a:lvl1pPr algn="r">
              <a:defRPr sz="1100" b="0">
                <a:solidFill>
                  <a:schemeClr val="tx1">
                    <a:tint val="75000"/>
                  </a:schemeClr>
                </a:solidFill>
              </a:defRPr>
            </a:lvl1pPr>
          </a:lstStyle>
          <a:p>
            <a:fld id="{AC05007B-B51E-418E-8C1B-FC9E82796205}" type="slidenum">
              <a:rPr lang="fr-FR" smtClean="0"/>
              <a:pPr/>
              <a:t>‹N°›</a:t>
            </a:fld>
            <a:endParaRPr lang="fr-FR"/>
          </a:p>
        </p:txBody>
      </p:sp>
    </p:spTree>
    <p:extLst>
      <p:ext uri="{BB962C8B-B14F-4D97-AF65-F5344CB8AC3E}">
        <p14:creationId xmlns:p14="http://schemas.microsoft.com/office/powerpoint/2010/main" val="24746064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BB9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14EF3-A8B4-4CEE-88CA-27ECABFCBAA1}"/>
              </a:ext>
            </a:extLst>
          </p:cNvPr>
          <p:cNvSpPr>
            <a:spLocks noGrp="1"/>
          </p:cNvSpPr>
          <p:nvPr>
            <p:ph type="ctrTitle"/>
          </p:nvPr>
        </p:nvSpPr>
        <p:spPr>
          <a:xfrm>
            <a:off x="6593840" y="239486"/>
            <a:ext cx="5218056" cy="6064494"/>
          </a:xfrm>
        </p:spPr>
        <p:txBody>
          <a:bodyPr anchor="t" anchorCtr="0">
            <a:noAutofit/>
          </a:bodyPr>
          <a:lstStyle/>
          <a:p>
            <a:pPr algn="l">
              <a:lnSpc>
                <a:spcPct val="100000"/>
              </a:lnSpc>
            </a:pPr>
            <a:r>
              <a:rPr lang="fr-FR" sz="2000" b="1" dirty="0">
                <a:solidFill>
                  <a:schemeClr val="bg1"/>
                </a:solidFill>
              </a:rPr>
              <a:t>Journées doctorales des Suds</a:t>
            </a:r>
            <a:br>
              <a:rPr lang="fr-FR" sz="2000" b="1" dirty="0">
                <a:solidFill>
                  <a:schemeClr val="bg1"/>
                </a:solidFill>
              </a:rPr>
            </a:br>
            <a:r>
              <a:rPr lang="fr-FR" sz="2000" dirty="0">
                <a:solidFill>
                  <a:schemeClr val="bg1"/>
                </a:solidFill>
                <a:latin typeface="Raleway ExtraLight" panose="020B0303030101060003" pitchFamily="34" charset="0"/>
              </a:rPr>
              <a:t>22 novembre 2018</a:t>
            </a:r>
            <a:br>
              <a:rPr lang="fr-FR" sz="2000" dirty="0">
                <a:solidFill>
                  <a:schemeClr val="bg1"/>
                </a:solidFill>
                <a:latin typeface="Raleway ExtraLight" panose="020B0303030101060003" pitchFamily="34" charset="0"/>
              </a:rPr>
            </a:br>
            <a:br>
              <a:rPr lang="fr-FR" sz="2000" dirty="0">
                <a:solidFill>
                  <a:schemeClr val="bg1"/>
                </a:solidFill>
              </a:rPr>
            </a:br>
            <a:br>
              <a:rPr lang="fr-FR" sz="2800" b="1" dirty="0">
                <a:solidFill>
                  <a:schemeClr val="bg1"/>
                </a:solidFill>
              </a:rPr>
            </a:br>
            <a:br>
              <a:rPr lang="fr-FR" sz="1600" b="1" dirty="0">
                <a:solidFill>
                  <a:schemeClr val="bg1"/>
                </a:solidFill>
              </a:rPr>
            </a:br>
            <a:r>
              <a:rPr lang="fr-FR" sz="5400" dirty="0">
                <a:solidFill>
                  <a:schemeClr val="bg1"/>
                </a:solidFill>
                <a:latin typeface="Raleway ExtraLight" panose="020B0303030101060003" pitchFamily="34" charset="0"/>
              </a:rPr>
              <a:t>Présenter son travail à l’oral</a:t>
            </a:r>
            <a:br>
              <a:rPr lang="fr-FR" sz="5400" b="1" dirty="0">
                <a:solidFill>
                  <a:schemeClr val="bg1"/>
                </a:solidFill>
              </a:rPr>
            </a:br>
            <a:br>
              <a:rPr lang="fr-FR" sz="2800" dirty="0">
                <a:solidFill>
                  <a:schemeClr val="bg1"/>
                </a:solidFill>
                <a:latin typeface="Raleway Light" panose="020B0403030101060003" pitchFamily="34" charset="0"/>
              </a:rPr>
            </a:br>
            <a:br>
              <a:rPr lang="fr-FR" sz="2800" dirty="0">
                <a:solidFill>
                  <a:schemeClr val="bg1"/>
                </a:solidFill>
                <a:latin typeface="Raleway Light" panose="020B0403030101060003" pitchFamily="34" charset="0"/>
              </a:rPr>
            </a:br>
            <a:br>
              <a:rPr lang="fr-FR" sz="2800" dirty="0">
                <a:solidFill>
                  <a:schemeClr val="bg1"/>
                </a:solidFill>
                <a:latin typeface="Raleway Light" panose="020B0403030101060003" pitchFamily="34" charset="0"/>
              </a:rPr>
            </a:br>
            <a:br>
              <a:rPr lang="fr-FR" sz="2800" dirty="0">
                <a:solidFill>
                  <a:schemeClr val="bg1"/>
                </a:solidFill>
                <a:latin typeface="Raleway Light" panose="020B0403030101060003" pitchFamily="34" charset="0"/>
              </a:rPr>
            </a:br>
            <a:r>
              <a:rPr lang="fr-FR" sz="2800" dirty="0">
                <a:solidFill>
                  <a:schemeClr val="bg1"/>
                </a:solidFill>
                <a:latin typeface="Raleway Light" panose="020B0403030101060003" pitchFamily="34" charset="0"/>
              </a:rPr>
              <a:t>Joseph Larmarange</a:t>
            </a:r>
            <a:br>
              <a:rPr lang="fr-FR" sz="2800" dirty="0">
                <a:solidFill>
                  <a:schemeClr val="bg1"/>
                </a:solidFill>
                <a:latin typeface="Raleway Light" panose="020B0403030101060003" pitchFamily="34" charset="0"/>
              </a:rPr>
            </a:br>
            <a:br>
              <a:rPr lang="fr-FR" sz="1600" dirty="0">
                <a:solidFill>
                  <a:schemeClr val="bg1"/>
                </a:solidFill>
                <a:latin typeface="Raleway Light" panose="020B0403030101060003" pitchFamily="34" charset="0"/>
              </a:rPr>
            </a:br>
            <a:r>
              <a:rPr lang="fr-FR" sz="1600" dirty="0">
                <a:solidFill>
                  <a:schemeClr val="bg1"/>
                </a:solidFill>
                <a:latin typeface="Raleway ExtraLight" panose="020B0303030101060003" pitchFamily="34" charset="0"/>
              </a:rPr>
              <a:t>Ceped (Centre Population et Développement)</a:t>
            </a:r>
            <a:br>
              <a:rPr lang="fr-FR" sz="1600" dirty="0">
                <a:solidFill>
                  <a:schemeClr val="bg1"/>
                </a:solidFill>
                <a:latin typeface="Raleway ExtraLight" panose="020B0303030101060003" pitchFamily="34" charset="0"/>
              </a:rPr>
            </a:br>
            <a:r>
              <a:rPr lang="fr-FR" sz="1600" dirty="0">
                <a:solidFill>
                  <a:schemeClr val="bg1"/>
                </a:solidFill>
                <a:latin typeface="Raleway ExtraLight" panose="020B0303030101060003" pitchFamily="34" charset="0"/>
              </a:rPr>
              <a:t>IRD, Université Paris Descartes, Inserm</a:t>
            </a:r>
            <a:endParaRPr lang="fr-FR" sz="4000" dirty="0">
              <a:solidFill>
                <a:schemeClr val="bg1"/>
              </a:solidFill>
              <a:latin typeface="Raleway ExtraLight" panose="020B0303030101060003" pitchFamily="34" charset="0"/>
            </a:endParaRPr>
          </a:p>
        </p:txBody>
      </p:sp>
      <p:pic>
        <p:nvPicPr>
          <p:cNvPr id="1026" name="Picture 2" descr="Selective Focus Photography of Grey Condenser Microphone With Stand">
            <a:extLst>
              <a:ext uri="{FF2B5EF4-FFF2-40B4-BE49-F238E27FC236}">
                <a16:creationId xmlns:a16="http://schemas.microsoft.com/office/drawing/2014/main" id="{6F537C89-266C-4612-94D1-FEEB50701C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36" r="20336"/>
          <a:stretch/>
        </p:blipFill>
        <p:spPr bwMode="auto">
          <a:xfrm>
            <a:off x="0" y="4389"/>
            <a:ext cx="6096000" cy="685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5C5645F-7275-449C-9596-FED1B1CAC6F0}"/>
              </a:ext>
            </a:extLst>
          </p:cNvPr>
          <p:cNvSpPr>
            <a:spLocks noGrp="1"/>
          </p:cNvSpPr>
          <p:nvPr>
            <p:ph type="title"/>
          </p:nvPr>
        </p:nvSpPr>
        <p:spPr>
          <a:xfrm>
            <a:off x="838200" y="187291"/>
            <a:ext cx="10515600" cy="777240"/>
          </a:xfrm>
        </p:spPr>
        <p:txBody>
          <a:bodyPr>
            <a:normAutofit fontScale="90000"/>
          </a:bodyPr>
          <a:lstStyle/>
          <a:p>
            <a:r>
              <a:rPr lang="fr-FR" dirty="0"/>
              <a:t>Que se passe-t-il quand on veut mettre trop d’informations sur une diapositive ?</a:t>
            </a:r>
          </a:p>
        </p:txBody>
      </p:sp>
      <p:graphicFrame>
        <p:nvGraphicFramePr>
          <p:cNvPr id="12" name="Espace réservé du contenu 11">
            <a:extLst>
              <a:ext uri="{FF2B5EF4-FFF2-40B4-BE49-F238E27FC236}">
                <a16:creationId xmlns:a16="http://schemas.microsoft.com/office/drawing/2014/main" id="{BB9A3C89-DA86-4526-BEF8-4F756D384491}"/>
              </a:ext>
            </a:extLst>
          </p:cNvPr>
          <p:cNvGraphicFramePr>
            <a:graphicFrameLocks noGrp="1"/>
          </p:cNvGraphicFramePr>
          <p:nvPr>
            <p:ph idx="1"/>
            <p:extLst>
              <p:ext uri="{D42A27DB-BD31-4B8C-83A1-F6EECF244321}">
                <p14:modId xmlns:p14="http://schemas.microsoft.com/office/powerpoint/2010/main" val="1210683778"/>
              </p:ext>
            </p:extLst>
          </p:nvPr>
        </p:nvGraphicFramePr>
        <p:xfrm>
          <a:off x="500743" y="4361544"/>
          <a:ext cx="5196114" cy="2315027"/>
        </p:xfrm>
        <a:graphic>
          <a:graphicData uri="http://schemas.openxmlformats.org/drawingml/2006/table">
            <a:tbl>
              <a:tblPr firstRow="1" bandRow="1">
                <a:tableStyleId>{21E4AEA4-8DFA-4A89-87EB-49C32662AFE0}</a:tableStyleId>
              </a:tblPr>
              <a:tblGrid>
                <a:gridCol w="2598057">
                  <a:extLst>
                    <a:ext uri="{9D8B030D-6E8A-4147-A177-3AD203B41FA5}">
                      <a16:colId xmlns:a16="http://schemas.microsoft.com/office/drawing/2014/main" val="2684705265"/>
                    </a:ext>
                  </a:extLst>
                </a:gridCol>
                <a:gridCol w="2598057">
                  <a:extLst>
                    <a:ext uri="{9D8B030D-6E8A-4147-A177-3AD203B41FA5}">
                      <a16:colId xmlns:a16="http://schemas.microsoft.com/office/drawing/2014/main" val="1214730659"/>
                    </a:ext>
                  </a:extLst>
                </a:gridCol>
              </a:tblGrid>
              <a:tr h="210457">
                <a:tc>
                  <a:txBody>
                    <a:bodyPr/>
                    <a:lstStyle/>
                    <a:p>
                      <a:pPr algn="ctr" fontAlgn="b"/>
                      <a:r>
                        <a:rPr lang="fr-FR" sz="1050" u="none" strike="noStrike">
                          <a:effectLst/>
                        </a:rPr>
                        <a:t>Country</a:t>
                      </a:r>
                      <a:endParaRPr lang="fr-FR" sz="1050" b="1" i="0" u="none" strike="noStrike">
                        <a:solidFill>
                          <a:srgbClr val="FFFFFF"/>
                        </a:solidFill>
                        <a:effectLst/>
                        <a:latin typeface="Calibri" panose="020F0502020204030204" pitchFamily="34" charset="0"/>
                      </a:endParaRPr>
                    </a:p>
                  </a:txBody>
                  <a:tcPr marL="4922" marR="4922" marT="4922" marB="0" anchor="ctr"/>
                </a:tc>
                <a:tc>
                  <a:txBody>
                    <a:bodyPr/>
                    <a:lstStyle/>
                    <a:p>
                      <a:pPr algn="ctr" fontAlgn="b"/>
                      <a:r>
                        <a:rPr lang="fr-FR" sz="1050" u="none" strike="noStrike" dirty="0">
                          <a:effectLst/>
                        </a:rPr>
                        <a:t>Volume</a:t>
                      </a:r>
                      <a:endParaRPr lang="fr-FR" sz="1050" b="1" i="0" u="none" strike="noStrike" dirty="0">
                        <a:solidFill>
                          <a:srgbClr val="FFFFFF"/>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487335963"/>
                  </a:ext>
                </a:extLst>
              </a:tr>
              <a:tr h="210457">
                <a:tc>
                  <a:txBody>
                    <a:bodyPr/>
                    <a:lstStyle/>
                    <a:p>
                      <a:pPr algn="ctr" fontAlgn="b"/>
                      <a:r>
                        <a:rPr lang="fr-FR" sz="1050" u="none" strike="noStrike">
                          <a:effectLst/>
                        </a:rPr>
                        <a:t>United States</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12394</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223651492"/>
                  </a:ext>
                </a:extLst>
              </a:tr>
              <a:tr h="210457">
                <a:tc>
                  <a:txBody>
                    <a:bodyPr/>
                    <a:lstStyle/>
                    <a:p>
                      <a:pPr algn="ctr" fontAlgn="b"/>
                      <a:r>
                        <a:rPr lang="fr-FR" sz="1050" u="none" strike="noStrike">
                          <a:effectLst/>
                        </a:rPr>
                        <a:t>Russia</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6148</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364257334"/>
                  </a:ext>
                </a:extLst>
              </a:tr>
              <a:tr h="210457">
                <a:tc>
                  <a:txBody>
                    <a:bodyPr/>
                    <a:lstStyle/>
                    <a:p>
                      <a:pPr algn="ctr" fontAlgn="b"/>
                      <a:r>
                        <a:rPr lang="fr-FR" sz="1050" u="none" strike="noStrike">
                          <a:effectLst/>
                        </a:rPr>
                        <a:t>France</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2162</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357763411"/>
                  </a:ext>
                </a:extLst>
              </a:tr>
              <a:tr h="210457">
                <a:tc>
                  <a:txBody>
                    <a:bodyPr/>
                    <a:lstStyle/>
                    <a:p>
                      <a:pPr algn="ctr" fontAlgn="b"/>
                      <a:r>
                        <a:rPr lang="fr-FR" sz="1050" u="none" strike="noStrike">
                          <a:effectLst/>
                        </a:rPr>
                        <a:t>Germany</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1653</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531307462"/>
                  </a:ext>
                </a:extLst>
              </a:tr>
              <a:tr h="210457">
                <a:tc>
                  <a:txBody>
                    <a:bodyPr/>
                    <a:lstStyle/>
                    <a:p>
                      <a:pPr algn="ctr" fontAlgn="b"/>
                      <a:r>
                        <a:rPr lang="fr-FR" sz="1050" u="none" strike="noStrike">
                          <a:effectLst/>
                        </a:rPr>
                        <a:t>Israel</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1263</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806483300"/>
                  </a:ext>
                </a:extLst>
              </a:tr>
              <a:tr h="210457">
                <a:tc>
                  <a:txBody>
                    <a:bodyPr/>
                    <a:lstStyle/>
                    <a:p>
                      <a:pPr algn="ctr" fontAlgn="b"/>
                      <a:r>
                        <a:rPr lang="fr-FR" sz="1050" u="none" strike="noStrike">
                          <a:effectLst/>
                        </a:rPr>
                        <a:t>United Kingdom</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dirty="0">
                          <a:effectLst/>
                        </a:rPr>
                        <a:t>1214</a:t>
                      </a:r>
                      <a:endParaRPr lang="fr-FR" sz="105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580832143"/>
                  </a:ext>
                </a:extLst>
              </a:tr>
              <a:tr h="210457">
                <a:tc>
                  <a:txBody>
                    <a:bodyPr/>
                    <a:lstStyle/>
                    <a:p>
                      <a:pPr algn="ctr" fontAlgn="b"/>
                      <a:r>
                        <a:rPr lang="fr-FR" sz="1050" u="none" strike="noStrike">
                          <a:effectLst/>
                        </a:rPr>
                        <a:t>Netherlands</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1167</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047138245"/>
                  </a:ext>
                </a:extLst>
              </a:tr>
              <a:tr h="210457">
                <a:tc>
                  <a:txBody>
                    <a:bodyPr/>
                    <a:lstStyle/>
                    <a:p>
                      <a:pPr algn="ctr" fontAlgn="b"/>
                      <a:r>
                        <a:rPr lang="fr-FR" sz="1050" u="none" strike="noStrike">
                          <a:effectLst/>
                        </a:rPr>
                        <a:t>China</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1131</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603222502"/>
                  </a:ext>
                </a:extLst>
              </a:tr>
              <a:tr h="210457">
                <a:tc>
                  <a:txBody>
                    <a:bodyPr/>
                    <a:lstStyle/>
                    <a:p>
                      <a:pPr algn="ctr" fontAlgn="b"/>
                      <a:r>
                        <a:rPr lang="fr-FR" sz="1050" u="none" strike="noStrike">
                          <a:effectLst/>
                        </a:rPr>
                        <a:t>Spain</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a:effectLst/>
                        </a:rPr>
                        <a:t>814</a:t>
                      </a:r>
                      <a:endParaRPr lang="fr-FR" sz="105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625468470"/>
                  </a:ext>
                </a:extLst>
              </a:tr>
              <a:tr h="210457">
                <a:tc>
                  <a:txBody>
                    <a:bodyPr/>
                    <a:lstStyle/>
                    <a:p>
                      <a:pPr algn="ctr" fontAlgn="b"/>
                      <a:r>
                        <a:rPr lang="fr-FR" sz="1050" u="none" strike="noStrike">
                          <a:effectLst/>
                        </a:rPr>
                        <a:t>Others</a:t>
                      </a:r>
                      <a:endParaRPr lang="fr-FR" sz="105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b"/>
                      <a:r>
                        <a:rPr lang="fr-FR" sz="1050" u="none" strike="noStrike" dirty="0">
                          <a:effectLst/>
                        </a:rPr>
                        <a:t>3160</a:t>
                      </a:r>
                      <a:endParaRPr lang="fr-FR" sz="105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35902833"/>
                  </a:ext>
                </a:extLst>
              </a:tr>
            </a:tbl>
          </a:graphicData>
        </a:graphic>
      </p:graphicFrame>
      <p:graphicFrame>
        <p:nvGraphicFramePr>
          <p:cNvPr id="8" name="Graphique 7">
            <a:extLst>
              <a:ext uri="{FF2B5EF4-FFF2-40B4-BE49-F238E27FC236}">
                <a16:creationId xmlns:a16="http://schemas.microsoft.com/office/drawing/2014/main" id="{43BF0CE1-4364-4610-AF2F-D57069985F13}"/>
              </a:ext>
            </a:extLst>
          </p:cNvPr>
          <p:cNvGraphicFramePr>
            <a:graphicFrameLocks noGrp="1"/>
          </p:cNvGraphicFramePr>
          <p:nvPr>
            <p:extLst>
              <p:ext uri="{D42A27DB-BD31-4B8C-83A1-F6EECF244321}">
                <p14:modId xmlns:p14="http://schemas.microsoft.com/office/powerpoint/2010/main" val="3527032975"/>
              </p:ext>
            </p:extLst>
          </p:nvPr>
        </p:nvGraphicFramePr>
        <p:xfrm>
          <a:off x="304801" y="1488034"/>
          <a:ext cx="5646055" cy="2670309"/>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4C70B951-2F5C-4B86-8B82-4C609074DBCD}"/>
              </a:ext>
            </a:extLst>
          </p:cNvPr>
          <p:cNvSpPr txBox="1"/>
          <p:nvPr/>
        </p:nvSpPr>
        <p:spPr>
          <a:xfrm>
            <a:off x="6241146" y="1610907"/>
            <a:ext cx="5646053" cy="5052793"/>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sz="1400" dirty="0"/>
              <a:t>Parfois, on a beaucoup, mais vraiment beaucoup de choses à dire. Du coup, on mets énormément de texte, de tableaux, graphiques, de verbatims. Alors, on choisit une taille de police petite pour que tout tienne.</a:t>
            </a:r>
          </a:p>
          <a:p>
            <a:pPr marL="342900" indent="-342900">
              <a:lnSpc>
                <a:spcPct val="110000"/>
              </a:lnSpc>
              <a:buFont typeface="Raleway" panose="020B0503030101060003" pitchFamily="34" charset="0"/>
              <a:buChar char="›"/>
            </a:pPr>
            <a:endParaRPr lang="fr-FR" sz="1400" dirty="0"/>
          </a:p>
          <a:p>
            <a:pPr marL="342900" indent="-342900">
              <a:lnSpc>
                <a:spcPct val="110000"/>
              </a:lnSpc>
              <a:buFont typeface="Raleway" panose="020B0503030101060003" pitchFamily="34" charset="0"/>
              <a:buChar char="›"/>
            </a:pPr>
            <a:r>
              <a:rPr lang="fr-FR" sz="1400" dirty="0"/>
              <a:t>On nous a appris comme scientifique à réaliser des graphiques détaillés, avec tous les éléments qui permettent de reconstruire l’analyse. Ici par exemple, il nous semble essentiel de fournir les effectifs à part</a:t>
            </a:r>
          </a:p>
          <a:p>
            <a:pPr marL="342900" indent="-342900">
              <a:lnSpc>
                <a:spcPct val="110000"/>
              </a:lnSpc>
              <a:buFont typeface="Raleway" panose="020B0503030101060003" pitchFamily="34" charset="0"/>
              <a:buChar char="›"/>
            </a:pPr>
            <a:endParaRPr lang="fr-FR" sz="1400" dirty="0"/>
          </a:p>
          <a:p>
            <a:pPr marL="342900" indent="-342900">
              <a:lnSpc>
                <a:spcPct val="110000"/>
              </a:lnSpc>
              <a:buFont typeface="Raleway" panose="020B0503030101060003" pitchFamily="34" charset="0"/>
              <a:buChar char="›"/>
            </a:pPr>
            <a:r>
              <a:rPr lang="fr-FR" sz="1400" dirty="0"/>
              <a:t>Même en ne gardant que l’essentiel, nous avons encore beaucoup de commentaires à noter. Il y a tant à dire de nos données.</a:t>
            </a:r>
          </a:p>
          <a:p>
            <a:pPr marL="342900" indent="-342900">
              <a:lnSpc>
                <a:spcPct val="110000"/>
              </a:lnSpc>
              <a:buFont typeface="Raleway" panose="020B0503030101060003" pitchFamily="34" charset="0"/>
              <a:buChar char="›"/>
            </a:pPr>
            <a:endParaRPr lang="fr-FR" sz="1400" dirty="0"/>
          </a:p>
          <a:p>
            <a:pPr marL="342900" indent="-342900">
              <a:lnSpc>
                <a:spcPct val="110000"/>
              </a:lnSpc>
              <a:buFont typeface="Raleway" panose="020B0503030101060003" pitchFamily="34" charset="0"/>
              <a:buChar char="›"/>
            </a:pPr>
            <a:r>
              <a:rPr lang="fr-FR" sz="1400" dirty="0"/>
              <a:t>Face au manque d’espace, on se met à </a:t>
            </a:r>
            <a:r>
              <a:rPr lang="fr-FR" sz="1400" dirty="0" err="1"/>
              <a:t>util</a:t>
            </a:r>
            <a:r>
              <a:rPr lang="fr-FR" sz="1400" dirty="0"/>
              <a:t>. des </a:t>
            </a:r>
            <a:r>
              <a:rPr lang="fr-FR" sz="1400" dirty="0" err="1"/>
              <a:t>abbr</a:t>
            </a:r>
            <a:r>
              <a:rPr lang="fr-FR" sz="1400" dirty="0"/>
              <a:t>. à tout bout de champs.</a:t>
            </a:r>
          </a:p>
          <a:p>
            <a:pPr marL="342900" indent="-342900">
              <a:lnSpc>
                <a:spcPct val="110000"/>
              </a:lnSpc>
              <a:buFont typeface="Raleway" panose="020B0503030101060003" pitchFamily="34" charset="0"/>
              <a:buChar char="›"/>
            </a:pPr>
            <a:endParaRPr lang="fr-FR" sz="1400" dirty="0"/>
          </a:p>
          <a:p>
            <a:pPr marL="342900" indent="-342900">
              <a:lnSpc>
                <a:spcPct val="110000"/>
              </a:lnSpc>
              <a:buFont typeface="Raleway" panose="020B0503030101060003" pitchFamily="34" charset="0"/>
              <a:buChar char="›"/>
            </a:pPr>
            <a:r>
              <a:rPr lang="fr-FR" sz="1400" dirty="0"/>
              <a:t>Alors, plus phrases, suite mots sans connecteur logiques</a:t>
            </a:r>
          </a:p>
          <a:p>
            <a:pPr marL="342900" indent="-342900">
              <a:lnSpc>
                <a:spcPct val="110000"/>
              </a:lnSpc>
              <a:buFont typeface="Raleway" panose="020B0503030101060003" pitchFamily="34" charset="0"/>
              <a:buChar char="›"/>
            </a:pPr>
            <a:endParaRPr lang="fr-FR" sz="1400" dirty="0"/>
          </a:p>
          <a:p>
            <a:pPr marL="342900" indent="-342900">
              <a:lnSpc>
                <a:spcPct val="110000"/>
              </a:lnSpc>
              <a:buFont typeface="Raleway" panose="020B0503030101060003" pitchFamily="34" charset="0"/>
              <a:buChar char="›"/>
            </a:pPr>
            <a:r>
              <a:rPr lang="fr-FR" sz="1400" dirty="0"/>
              <a:t>À propos des camemberts 3D, voir la diapositive bonus</a:t>
            </a:r>
          </a:p>
          <a:p>
            <a:pPr>
              <a:lnSpc>
                <a:spcPct val="110000"/>
              </a:lnSpc>
            </a:pPr>
            <a:endParaRPr lang="fr-FR" sz="1400" dirty="0"/>
          </a:p>
        </p:txBody>
      </p:sp>
    </p:spTree>
    <p:extLst>
      <p:ext uri="{BB962C8B-B14F-4D97-AF65-F5344CB8AC3E}">
        <p14:creationId xmlns:p14="http://schemas.microsoft.com/office/powerpoint/2010/main" val="32797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E72AA-7597-4A40-8B19-46EDD5722D07}"/>
              </a:ext>
            </a:extLst>
          </p:cNvPr>
          <p:cNvSpPr>
            <a:spLocks noGrp="1"/>
          </p:cNvSpPr>
          <p:nvPr>
            <p:ph type="title"/>
          </p:nvPr>
        </p:nvSpPr>
        <p:spPr/>
        <p:txBody>
          <a:bodyPr>
            <a:noAutofit/>
          </a:bodyPr>
          <a:lstStyle/>
          <a:p>
            <a:r>
              <a:rPr lang="fr-FR" sz="3200" dirty="0"/>
              <a:t>Présenter un schéma complexe en 20 secondes</a:t>
            </a:r>
          </a:p>
        </p:txBody>
      </p:sp>
      <p:pic>
        <p:nvPicPr>
          <p:cNvPr id="5" name="Image 4" descr="Une image contenant texte, carte&#10;&#10;Description générée automatiquement">
            <a:extLst>
              <a:ext uri="{FF2B5EF4-FFF2-40B4-BE49-F238E27FC236}">
                <a16:creationId xmlns:a16="http://schemas.microsoft.com/office/drawing/2014/main" id="{B282CFBF-D023-42FD-92F1-04C9FC0C1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4" y="1403258"/>
            <a:ext cx="12010572" cy="5396686"/>
          </a:xfrm>
          <a:prstGeom prst="rect">
            <a:avLst/>
          </a:prstGeom>
        </p:spPr>
      </p:pic>
      <p:sp>
        <p:nvSpPr>
          <p:cNvPr id="6" name="ZoneTexte 5">
            <a:extLst>
              <a:ext uri="{FF2B5EF4-FFF2-40B4-BE49-F238E27FC236}">
                <a16:creationId xmlns:a16="http://schemas.microsoft.com/office/drawing/2014/main" id="{D822F196-4932-4C92-9ED5-C9F7AD0C9C6F}"/>
              </a:ext>
            </a:extLst>
          </p:cNvPr>
          <p:cNvSpPr txBox="1"/>
          <p:nvPr/>
        </p:nvSpPr>
        <p:spPr>
          <a:xfrm>
            <a:off x="7888514" y="6492240"/>
            <a:ext cx="4151086" cy="276999"/>
          </a:xfrm>
          <a:prstGeom prst="rect">
            <a:avLst/>
          </a:prstGeom>
          <a:noFill/>
        </p:spPr>
        <p:txBody>
          <a:bodyPr wrap="square" rtlCol="0">
            <a:spAutoFit/>
          </a:bodyPr>
          <a:lstStyle/>
          <a:p>
            <a:pPr algn="r"/>
            <a:r>
              <a:rPr lang="fr-FR" sz="1200" dirty="0"/>
              <a:t>Source : </a:t>
            </a:r>
            <a:r>
              <a:rPr lang="fr-FR" sz="1200" dirty="0" err="1"/>
              <a:t>McNeese</a:t>
            </a:r>
            <a:r>
              <a:rPr lang="fr-FR" sz="1200" dirty="0"/>
              <a:t> 2015 DOI: 10.1177/1541931215591050</a:t>
            </a:r>
          </a:p>
        </p:txBody>
      </p:sp>
    </p:spTree>
    <p:extLst>
      <p:ext uri="{BB962C8B-B14F-4D97-AF65-F5344CB8AC3E}">
        <p14:creationId xmlns:p14="http://schemas.microsoft.com/office/powerpoint/2010/main" val="27501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408214"/>
            <a:ext cx="10210800" cy="818243"/>
          </a:xfrm>
          <a:solidFill>
            <a:schemeClr val="bg1"/>
          </a:solidFill>
        </p:spPr>
        <p:txBody>
          <a:bodyPr/>
          <a:lstStyle/>
          <a:p>
            <a:r>
              <a:rPr lang="fr-FR" b="1" dirty="0"/>
              <a:t>Attention aux animations </a:t>
            </a:r>
          </a:p>
        </p:txBody>
      </p:sp>
      <p:sp>
        <p:nvSpPr>
          <p:cNvPr id="3" name="Espace réservé du contenu 2"/>
          <p:cNvSpPr>
            <a:spLocks noGrp="1"/>
          </p:cNvSpPr>
          <p:nvPr>
            <p:ph idx="1"/>
          </p:nvPr>
        </p:nvSpPr>
        <p:spPr>
          <a:xfrm>
            <a:off x="1981199" y="2209801"/>
            <a:ext cx="8452218" cy="3916363"/>
          </a:xfrm>
          <a:noFill/>
        </p:spPr>
        <p:txBody>
          <a:bodyPr>
            <a:normAutofit/>
          </a:bodyPr>
          <a:lstStyle/>
          <a:p>
            <a:pPr>
              <a:lnSpc>
                <a:spcPct val="100000"/>
              </a:lnSpc>
              <a:spcBef>
                <a:spcPts val="0"/>
              </a:spcBef>
              <a:spcAft>
                <a:spcPts val="2400"/>
              </a:spcAft>
            </a:pPr>
            <a:r>
              <a:rPr lang="fr-FR" dirty="0"/>
              <a:t> </a:t>
            </a:r>
            <a:r>
              <a:rPr lang="fr-FR" cap="all" dirty="0"/>
              <a:t>à</a:t>
            </a:r>
            <a:r>
              <a:rPr lang="fr-FR" dirty="0"/>
              <a:t> quoi servent les animations ? </a:t>
            </a:r>
          </a:p>
          <a:p>
            <a:pPr>
              <a:lnSpc>
                <a:spcPct val="100000"/>
              </a:lnSpc>
              <a:spcBef>
                <a:spcPts val="0"/>
              </a:spcBef>
              <a:spcAft>
                <a:spcPts val="2400"/>
              </a:spcAft>
            </a:pPr>
            <a:r>
              <a:rPr lang="fr-FR" dirty="0"/>
              <a:t> Essentiellement à vous ridiculiser</a:t>
            </a:r>
          </a:p>
          <a:p>
            <a:pPr>
              <a:lnSpc>
                <a:spcPct val="100000"/>
              </a:lnSpc>
              <a:spcBef>
                <a:spcPts val="0"/>
              </a:spcBef>
              <a:spcAft>
                <a:spcPts val="2400"/>
              </a:spcAft>
            </a:pPr>
            <a:r>
              <a:rPr lang="fr-FR" dirty="0"/>
              <a:t> Et à distraire l’attention de votre auditoire</a:t>
            </a:r>
          </a:p>
          <a:p>
            <a:pPr>
              <a:lnSpc>
                <a:spcPct val="100000"/>
              </a:lnSpc>
              <a:spcBef>
                <a:spcPts val="0"/>
              </a:spcBef>
              <a:spcAft>
                <a:spcPts val="2400"/>
              </a:spcAft>
            </a:pPr>
            <a:r>
              <a:rPr lang="fr-FR" b="1" dirty="0"/>
              <a:t> Donc n’en utilisez que très peu et à bon escient </a:t>
            </a:r>
          </a:p>
        </p:txBody>
      </p:sp>
      <p:sp>
        <p:nvSpPr>
          <p:cNvPr id="4" name="ZoneTexte 3"/>
          <p:cNvSpPr txBox="1"/>
          <p:nvPr/>
        </p:nvSpPr>
        <p:spPr>
          <a:xfrm>
            <a:off x="7979225" y="6295897"/>
            <a:ext cx="3972562" cy="307777"/>
          </a:xfrm>
          <a:prstGeom prst="rect">
            <a:avLst/>
          </a:prstGeom>
          <a:noFill/>
        </p:spPr>
        <p:txBody>
          <a:bodyPr wrap="none" rtlCol="0">
            <a:spAutoFit/>
          </a:bodyPr>
          <a:lstStyle/>
          <a:p>
            <a:r>
              <a:rPr lang="fr-FR" sz="1400" dirty="0"/>
              <a:t>Source : </a:t>
            </a:r>
            <a:r>
              <a:rPr lang="en-US" sz="1400" dirty="0"/>
              <a:t>http://</a:t>
            </a:r>
            <a:r>
              <a:rPr lang="en-US" sz="1400" dirty="0" err="1"/>
              <a:t>slideplayer.fr</a:t>
            </a:r>
            <a:r>
              <a:rPr lang="en-US" sz="1400" dirty="0"/>
              <a:t>/slide/3833739/</a:t>
            </a:r>
            <a:endParaRPr lang="fr-FR" sz="1400" dirty="0"/>
          </a:p>
        </p:txBody>
      </p:sp>
    </p:spTree>
    <p:extLst>
      <p:ext uri="{BB962C8B-B14F-4D97-AF65-F5344CB8AC3E}">
        <p14:creationId xmlns:p14="http://schemas.microsoft.com/office/powerpoint/2010/main" val="24046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nodeType="clickEffect">
                                  <p:stCondLst>
                                    <p:cond delay="0"/>
                                  </p:stCondLst>
                                  <p:iterate type="lt">
                                    <p:tmPct val="10000"/>
                                  </p:iterate>
                                  <p:childTnLst>
                                    <p:animScale>
                                      <p:cBhvr>
                                        <p:cTn id="20" dur="250" autoRev="1" fill="hold">
                                          <p:stCondLst>
                                            <p:cond delay="0"/>
                                          </p:stCondLst>
                                        </p:cTn>
                                        <p:tgtEl>
                                          <p:spTgt spid="3">
                                            <p:txEl>
                                              <p:pRg st="0" end="0"/>
                                            </p:txEl>
                                          </p:spTgt>
                                        </p:tgtEl>
                                      </p:cBhvr>
                                      <p:to x="80000" y="100000"/>
                                    </p:animScale>
                                    <p:anim by="(#ppt_w*0.10)" calcmode="lin" valueType="num">
                                      <p:cBhvr>
                                        <p:cTn id="21" dur="250" autoRev="1" fill="hold">
                                          <p:stCondLst>
                                            <p:cond delay="0"/>
                                          </p:stCondLst>
                                        </p:cTn>
                                        <p:tgtEl>
                                          <p:spTgt spid="3">
                                            <p:txEl>
                                              <p:pRg st="0" end="0"/>
                                            </p:txEl>
                                          </p:spTgt>
                                        </p:tgtEl>
                                        <p:attrNameLst>
                                          <p:attrName>ppt_x</p:attrName>
                                        </p:attrNameLst>
                                      </p:cBhvr>
                                    </p:anim>
                                    <p:anim by="(-#ppt_w*0.10)" calcmode="lin" valueType="num">
                                      <p:cBhvr>
                                        <p:cTn id="22" dur="250" autoRev="1" fill="hold">
                                          <p:stCondLst>
                                            <p:cond delay="0"/>
                                          </p:stCondLst>
                                        </p:cTn>
                                        <p:tgtEl>
                                          <p:spTgt spid="3">
                                            <p:txEl>
                                              <p:pRg st="0" end="0"/>
                                            </p:txEl>
                                          </p:spTgt>
                                        </p:tgtEl>
                                        <p:attrNameLst>
                                          <p:attrName>ppt_y</p:attrName>
                                        </p:attrNameLst>
                                      </p:cBhvr>
                                    </p:anim>
                                    <p:animRot by="-480000">
                                      <p:cBhvr>
                                        <p:cTn id="23" dur="250" autoRev="1" fill="hold">
                                          <p:stCondLst>
                                            <p:cond delay="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iterate type="lt">
                                    <p:tmPct val="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mph" presetSubtype="0" fill="hold" nodeType="clickEffect">
                                  <p:stCondLst>
                                    <p:cond delay="0"/>
                                  </p:stCondLst>
                                  <p:iterate type="lt">
                                    <p:tmPct val="0"/>
                                  </p:iterate>
                                  <p:childTnLst>
                                    <p:anim calcmode="discrete" valueType="str">
                                      <p:cBhvr>
                                        <p:cTn id="39" dur="2000" fill="hold"/>
                                        <p:tgtEl>
                                          <p:spTgt spid="3">
                                            <p:txEl>
                                              <p:pRg st="1" end="1"/>
                                            </p:txEl>
                                          </p:spTgt>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38"/>
                                            </p:cond>
                                          </p:stCondLst>
                                          <p:endCondLst>
                                            <p:cond evt="onStopAudio" delay="0">
                                              <p:tgtEl>
                                                <p:sldTgt/>
                                              </p:tgtEl>
                                            </p:cond>
                                          </p:endCondLst>
                                        </p:cTn>
                                        <p:tgtEl>
                                          <p:sndTgt r:embed="rId2" name="Battements de mains"/>
                                        </p:tgtEl>
                                      </p:cMediaNode>
                                    </p:audio>
                                  </p:subTnLst>
                                </p:cTn>
                              </p:par>
                            </p:childTnLst>
                          </p:cTn>
                        </p:par>
                      </p:childTnLst>
                    </p:cTn>
                  </p:par>
                  <p:par>
                    <p:cTn id="40" fill="hold">
                      <p:stCondLst>
                        <p:cond delay="indefinite"/>
                      </p:stCondLst>
                      <p:childTnLst>
                        <p:par>
                          <p:cTn id="41" fill="hold">
                            <p:stCondLst>
                              <p:cond delay="0"/>
                            </p:stCondLst>
                            <p:childTnLst>
                              <p:par>
                                <p:cTn id="42" presetID="41" presetClass="entr" presetSubtype="0" fill="hold" nodeType="clickEffect">
                                  <p:stCondLst>
                                    <p:cond delay="0"/>
                                  </p:stCondLst>
                                  <p:iterate type="lt">
                                    <p:tmPct val="10000"/>
                                  </p:iterate>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nodeType="clickEffect">
                                  <p:stCondLst>
                                    <p:cond delay="0"/>
                                  </p:stCondLst>
                                  <p:iterate type="lt">
                                    <p:tmPct val="0"/>
                                  </p:iterate>
                                  <p:childTnLst>
                                    <p:anim calcmode="lin" valueType="num">
                                      <p:cBhvr additive="base">
                                        <p:cTn id="56" dur="500"/>
                                        <p:tgtEl>
                                          <p:spTgt spid="3">
                                            <p:txEl>
                                              <p:pRg st="2" end="2"/>
                                            </p:txEl>
                                          </p:spTgt>
                                        </p:tgtEl>
                                        <p:attrNameLst>
                                          <p:attrName>ppt_y</p:attrName>
                                        </p:attrNameLst>
                                      </p:cBhvr>
                                      <p:tavLst>
                                        <p:tav tm="0">
                                          <p:val>
                                            <p:strVal val="#ppt_y"/>
                                          </p:val>
                                        </p:tav>
                                        <p:tav tm="100000">
                                          <p:val>
                                            <p:strVal val="#ppt_y+#ppt_h*1.125000"/>
                                          </p:val>
                                        </p:tav>
                                      </p:tavLst>
                                    </p:anim>
                                    <p:animEffect transition="out" filter="wipe(down)">
                                      <p:cBhvr>
                                        <p:cTn id="57" dur="500"/>
                                        <p:tgtEl>
                                          <p:spTgt spid="3">
                                            <p:txEl>
                                              <p:pRg st="2" end="2"/>
                                            </p:txEl>
                                          </p:spTgt>
                                        </p:tgtEl>
                                      </p:cBhvr>
                                    </p:animEffect>
                                    <p:set>
                                      <p:cBhvr>
                                        <p:cTn id="5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iterate type="lt">
                                    <p:tmPct val="0"/>
                                  </p:iterate>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p:cTn id="6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8" presetClass="emph" presetSubtype="0" fill="hold" nodeType="clickEffect">
                                  <p:stCondLst>
                                    <p:cond delay="0"/>
                                  </p:stCondLst>
                                  <p:iterate type="lt">
                                    <p:tmPct val="10000"/>
                                  </p:iterate>
                                  <p:childTnLst>
                                    <p:animClr clrSpc="rgb" dir="cw">
                                      <p:cBhvr override="childStyle">
                                        <p:cTn id="69" dur="500" fill="hold"/>
                                        <p:tgtEl>
                                          <p:spTgt spid="3">
                                            <p:txEl>
                                              <p:pRg st="3" end="3"/>
                                            </p:txEl>
                                          </p:spTgt>
                                        </p:tgtEl>
                                        <p:attrNameLst>
                                          <p:attrName>style.color</p:attrName>
                                        </p:attrNameLst>
                                      </p:cBhvr>
                                      <p:to>
                                        <a:schemeClr val="accent2"/>
                                      </p:to>
                                    </p:animClr>
                                    <p:animClr clrSpc="rgb" dir="cw">
                                      <p:cBhvr>
                                        <p:cTn id="70" dur="500" fill="hold"/>
                                        <p:tgtEl>
                                          <p:spTgt spid="3">
                                            <p:txEl>
                                              <p:pRg st="3" end="3"/>
                                            </p:txEl>
                                          </p:spTgt>
                                        </p:tgtEl>
                                        <p:attrNameLst>
                                          <p:attrName>fillcolor</p:attrName>
                                        </p:attrNameLst>
                                      </p:cBhvr>
                                      <p:to>
                                        <a:schemeClr val="accent2"/>
                                      </p:to>
                                    </p:animClr>
                                    <p:set>
                                      <p:cBhvr>
                                        <p:cTn id="71" dur="500" fill="hold"/>
                                        <p:tgtEl>
                                          <p:spTgt spid="3">
                                            <p:txEl>
                                              <p:pRg st="3" end="3"/>
                                            </p:txEl>
                                          </p:spTgt>
                                        </p:tgtEl>
                                        <p:attrNameLst>
                                          <p:attrName>fill.type</p:attrName>
                                        </p:attrNameLst>
                                      </p:cBhvr>
                                      <p:to>
                                        <p:strVal val="solid"/>
                                      </p:to>
                                    </p:set>
                                    <p:anim to="1.5" calcmode="lin" valueType="num">
                                      <p:cBhvr override="childStyle">
                                        <p:cTn id="72" dur="500" fill="hold"/>
                                        <p:tgtEl>
                                          <p:spTgt spid="3">
                                            <p:txEl>
                                              <p:pRg st="3" end="3"/>
                                            </p:txEl>
                                          </p:spTgt>
                                        </p:tgtEl>
                                        <p:attrNameLst>
                                          <p:attrName>style.fontSize</p:attrName>
                                        </p:attrNameLst>
                                      </p:cBhvr>
                                    </p:anim>
                                  </p:childTnLst>
                                </p:cTn>
                              </p:par>
                            </p:childTnLst>
                          </p:cTn>
                        </p:par>
                      </p:childTnLst>
                    </p:cTn>
                  </p:par>
                  <p:par>
                    <p:cTn id="73" fill="hold">
                      <p:stCondLst>
                        <p:cond delay="indefinite"/>
                      </p:stCondLst>
                      <p:childTnLst>
                        <p:par>
                          <p:cTn id="74" fill="hold">
                            <p:stCondLst>
                              <p:cond delay="0"/>
                            </p:stCondLst>
                            <p:childTnLst>
                              <p:par>
                                <p:cTn id="75" presetID="28" presetClass="path" presetSubtype="0" accel="50000" decel="50000" fill="hold" nodeType="clickEffect">
                                  <p:stCondLst>
                                    <p:cond delay="0"/>
                                  </p:stCondLst>
                                  <p:iterate type="lt">
                                    <p:tmPct val="0"/>
                                  </p:iterate>
                                  <p:childTnLst>
                                    <p:animMotion origin="layout" path="M -3.125E-6 2.22222E-6 C 0.01706 2.22222E-6 0.03099 0.01875 0.03099 0.0412 C 0.03099 0.06528 0.01706 0.08379 -3.125E-6 0.08379 C -0.01705 0.08379 -0.03099 0.10254 -0.03099 0.12523 C -0.03099 0.14768 -0.01705 0.16643 -3.125E-6 0.16643 C 0.01706 0.16643 0.03099 0.18518 0.03099 0.20764 C 0.03099 0.23032 0.01706 0.24907 -3.125E-6 0.24907 C -0.01705 0.24907 -0.03099 0.26759 -0.03099 0.29166 C -0.03099 0.31412 -0.01705 0.33287 -3.125E-6 0.33287 C 0.01706 0.33287 0.03099 0.31412 0.03099 0.29166 C 0.03099 0.26759 0.01706 0.24907 -3.125E-6 0.24907 C -0.01705 0.24907 -0.03099 0.23032 -0.03099 0.20764 C -0.03099 0.18518 -0.01705 0.16643 -3.125E-6 0.16643 C 0.01706 0.16643 0.03099 0.14768 0.03099 0.12523 C 0.03099 0.10254 0.01706 0.08379 -3.125E-6 0.08379 C -0.01705 0.08379 -0.03099 0.06528 -0.03099 0.0412 C -0.03099 0.01875 -0.01705 2.22222E-6 -3.125E-6 2.22222E-6 Z " pathEditMode="relative" rAng="0" ptsTypes="AAAAAAAAAAAAAAAAA">
                                      <p:cBhvr>
                                        <p:cTn id="76" dur="2000" fill="hold"/>
                                        <p:tgtEl>
                                          <p:spTgt spid="3">
                                            <p:txEl>
                                              <p:pRg st="0" end="0"/>
                                            </p:txEl>
                                          </p:spTgt>
                                        </p:tgtEl>
                                        <p:attrNameLst>
                                          <p:attrName>ppt_x</p:attrName>
                                          <p:attrName>ppt_y</p:attrName>
                                        </p:attrNameLst>
                                      </p:cBhvr>
                                      <p:rCtr x="0" y="16644"/>
                                    </p:animMotion>
                                  </p:childTnLst>
                                </p:cTn>
                              </p:par>
                              <p:par>
                                <p:cTn id="77" presetID="28" presetClass="path" presetSubtype="0" accel="50000" decel="50000" fill="hold" nodeType="withEffect">
                                  <p:stCondLst>
                                    <p:cond delay="0"/>
                                  </p:stCondLst>
                                  <p:iterate type="lt">
                                    <p:tmPct val="0"/>
                                  </p:iterate>
                                  <p:childTnLst>
                                    <p:animMotion origin="layout" path="M -1.04167E-6 -2.96296E-6 C 0.01706 -2.96296E-6 0.03099 0.01875 0.03099 0.04121 C 0.03099 0.06528 0.01706 0.0838 -1.04167E-6 0.0838 C -0.01706 0.0838 -0.03099 0.10255 -0.03099 0.12523 C -0.03099 0.14769 -0.01706 0.16644 -1.04167E-6 0.16644 C 0.01706 0.16644 0.03099 0.18519 0.03099 0.20764 C 0.03099 0.23033 0.01706 0.24908 -1.04167E-6 0.24908 C -0.01706 0.24908 -0.03099 0.2676 -0.03099 0.29167 C -0.03099 0.31412 -0.01706 0.33287 -1.04167E-6 0.33287 C 0.01706 0.33287 0.03099 0.31412 0.03099 0.29167 C 0.03099 0.2676 0.01706 0.24908 -1.04167E-6 0.24908 C -0.01706 0.24908 -0.03099 0.23033 -0.03099 0.20764 C -0.03099 0.18519 -0.01706 0.16644 -1.04167E-6 0.16644 C 0.01706 0.16644 0.03099 0.14769 0.03099 0.12523 C 0.03099 0.10255 0.01706 0.0838 -1.04167E-6 0.0838 C -0.01706 0.0838 -0.03099 0.06528 -0.03099 0.04121 C -0.03099 0.01875 -0.01706 -2.96296E-6 -1.04167E-6 -2.96296E-6 Z " pathEditMode="relative" rAng="0" ptsTypes="AAAAAAAAAAAAAAAAA">
                                      <p:cBhvr>
                                        <p:cTn id="78" dur="2000" fill="hold"/>
                                        <p:tgtEl>
                                          <p:spTgt spid="3">
                                            <p:txEl>
                                              <p:pRg st="1" end="1"/>
                                            </p:txEl>
                                          </p:spTgt>
                                        </p:tgtEl>
                                        <p:attrNameLst>
                                          <p:attrName>ppt_x</p:attrName>
                                          <p:attrName>ppt_y</p:attrName>
                                        </p:attrNameLst>
                                      </p:cBhvr>
                                      <p:rCtr x="0" y="16644"/>
                                    </p:animMotion>
                                  </p:childTnLst>
                                </p:cTn>
                              </p:par>
                              <p:par>
                                <p:cTn id="79" presetID="28" presetClass="path" presetSubtype="0" accel="50000" decel="50000" fill="hold" nodeType="withEffect">
                                  <p:stCondLst>
                                    <p:cond delay="0"/>
                                  </p:stCondLst>
                                  <p:iterate type="lt">
                                    <p:tmPct val="0"/>
                                  </p:iterate>
                                  <p:childTnLst>
                                    <p:animMotion origin="layout" path="M -1.66667E-6 3.7037E-7 C 0.01706 3.7037E-7 0.03099 0.01875 0.03099 0.0412 C 0.03099 0.06528 0.01706 0.0838 -1.66667E-6 0.0838 C -0.01706 0.0838 -0.03099 0.10255 -0.03099 0.12523 C -0.03099 0.14768 -0.01706 0.16643 -1.66667E-6 0.16643 C 0.01706 0.16643 0.03099 0.18518 0.03099 0.20764 C 0.03099 0.23032 0.01706 0.24907 -1.66667E-6 0.24907 C -0.01706 0.24907 -0.03099 0.26759 -0.03099 0.29167 C -0.03099 0.31412 -0.01706 0.33287 -1.66667E-6 0.33287 C 0.01706 0.33287 0.03099 0.31412 0.03099 0.29167 C 0.03099 0.26759 0.01706 0.24907 -1.66667E-6 0.24907 C -0.01706 0.24907 -0.03099 0.23032 -0.03099 0.20764 C -0.03099 0.18518 -0.01706 0.16643 -1.66667E-6 0.16643 C 0.01706 0.16643 0.03099 0.14768 0.03099 0.12523 C 0.03099 0.10255 0.01706 0.0838 -1.66667E-6 0.0838 C -0.01706 0.0838 -0.03099 0.06528 -0.03099 0.0412 C -0.03099 0.01875 -0.01706 3.7037E-7 -1.66667E-6 3.7037E-7 Z " pathEditMode="relative" rAng="0" ptsTypes="AAAAAAAAAAAAAAAAA">
                                      <p:cBhvr>
                                        <p:cTn id="80" dur="2000" fill="hold"/>
                                        <p:tgtEl>
                                          <p:spTgt spid="3">
                                            <p:txEl>
                                              <p:pRg st="2" end="2"/>
                                            </p:txEl>
                                          </p:spTgt>
                                        </p:tgtEl>
                                        <p:attrNameLst>
                                          <p:attrName>ppt_x</p:attrName>
                                          <p:attrName>ppt_y</p:attrName>
                                        </p:attrNameLst>
                                      </p:cBhvr>
                                      <p:rCtr x="0" y="16644"/>
                                    </p:animMotion>
                                  </p:childTnLst>
                                </p:cTn>
                              </p:par>
                              <p:par>
                                <p:cTn id="81" presetID="28" presetClass="path" presetSubtype="0" accel="50000" decel="50000" fill="hold" nodeType="withEffect">
                                  <p:stCondLst>
                                    <p:cond delay="0"/>
                                  </p:stCondLst>
                                  <p:iterate type="lt">
                                    <p:tmPct val="0"/>
                                  </p:iterate>
                                  <p:childTnLst>
                                    <p:animMotion origin="layout" path="M 1.875E-6 -2.59259E-6 C 0.01706 -2.59259E-6 0.03099 0.01875 0.03099 0.04121 C 0.03099 0.06528 0.01706 0.0838 1.875E-6 0.0838 C -0.01706 0.0838 -0.03099 0.10255 -0.03099 0.12523 C -0.03099 0.14769 -0.01706 0.16644 1.875E-6 0.16644 C 0.01706 0.16644 0.03099 0.18519 0.03099 0.20764 C 0.03099 0.23033 0.01706 0.24908 1.875E-6 0.24908 C -0.01706 0.24908 -0.03099 0.2676 -0.03099 0.29167 C -0.03099 0.31412 -0.01706 0.33287 1.875E-6 0.33287 C 0.01706 0.33287 0.03099 0.31412 0.03099 0.29167 C 0.03099 0.2676 0.01706 0.24908 1.875E-6 0.24908 C -0.01706 0.24908 -0.03099 0.23033 -0.03099 0.20764 C -0.03099 0.18519 -0.01706 0.16644 1.875E-6 0.16644 C 0.01706 0.16644 0.03099 0.14769 0.03099 0.12523 C 0.03099 0.10255 0.01706 0.0838 1.875E-6 0.0838 C -0.01706 0.0838 -0.03099 0.06528 -0.03099 0.04121 C -0.03099 0.01875 -0.01706 -2.59259E-6 1.875E-6 -2.59259E-6 Z " pathEditMode="relative" rAng="0" ptsTypes="AAAAAAAAAAAAAAAAA">
                                      <p:cBhvr>
                                        <p:cTn id="82" dur="2000" fill="hold"/>
                                        <p:tgtEl>
                                          <p:spTgt spid="3">
                                            <p:txEl>
                                              <p:pRg st="3" end="3"/>
                                            </p:txEl>
                                          </p:spTgt>
                                        </p:tgtEl>
                                        <p:attrNameLst>
                                          <p:attrName>ppt_x</p:attrName>
                                          <p:attrName>ppt_y</p:attrName>
                                        </p:attrNameLst>
                                      </p:cBhvr>
                                      <p:rCtr x="0" y="16644"/>
                                    </p:animMotion>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F0835DC0-8F97-4DC7-986D-05D82CA86483}"/>
              </a:ext>
            </a:extLst>
          </p:cNvPr>
          <p:cNvSpPr/>
          <p:nvPr/>
        </p:nvSpPr>
        <p:spPr>
          <a:xfrm>
            <a:off x="247944" y="2046514"/>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ATTENTION </a:t>
            </a:r>
          </a:p>
          <a:p>
            <a:pPr algn="ctr"/>
            <a:r>
              <a:rPr lang="fr-FR" b="1" dirty="0">
                <a:solidFill>
                  <a:schemeClr val="tx1"/>
                </a:solidFill>
              </a:rPr>
              <a:t>aux alignements</a:t>
            </a:r>
          </a:p>
        </p:txBody>
      </p:sp>
      <p:sp>
        <p:nvSpPr>
          <p:cNvPr id="13" name="Rectangle : coins arrondis 12">
            <a:extLst>
              <a:ext uri="{FF2B5EF4-FFF2-40B4-BE49-F238E27FC236}">
                <a16:creationId xmlns:a16="http://schemas.microsoft.com/office/drawing/2014/main" id="{BD5D6A83-7076-4052-A268-DB44E0BCE9FC}"/>
              </a:ext>
            </a:extLst>
          </p:cNvPr>
          <p:cNvSpPr/>
          <p:nvPr/>
        </p:nvSpPr>
        <p:spPr>
          <a:xfrm>
            <a:off x="2880972" y="1973942"/>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1" algn="ctr"/>
            <a:r>
              <a:rPr lang="fr-FR" sz="1600" dirty="0">
                <a:solidFill>
                  <a:schemeClr val="tx1"/>
                </a:solidFill>
              </a:rPr>
              <a:t>L’œil repère les éléments non alignés</a:t>
            </a:r>
          </a:p>
        </p:txBody>
      </p:sp>
      <p:sp>
        <p:nvSpPr>
          <p:cNvPr id="14" name="Rectangle : coins arrondis 13">
            <a:extLst>
              <a:ext uri="{FF2B5EF4-FFF2-40B4-BE49-F238E27FC236}">
                <a16:creationId xmlns:a16="http://schemas.microsoft.com/office/drawing/2014/main" id="{D26A5D30-4F4F-48E0-BBD6-EF1363C83E08}"/>
              </a:ext>
            </a:extLst>
          </p:cNvPr>
          <p:cNvSpPr/>
          <p:nvPr/>
        </p:nvSpPr>
        <p:spPr>
          <a:xfrm>
            <a:off x="195829" y="4557485"/>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dirty="0">
                <a:solidFill>
                  <a:schemeClr val="tx1"/>
                </a:solidFill>
              </a:rPr>
              <a:t>ou les er </a:t>
            </a:r>
            <a:r>
              <a:rPr lang="fr-FR" sz="1600" dirty="0" err="1">
                <a:solidFill>
                  <a:schemeClr val="tx1"/>
                </a:solidFill>
              </a:rPr>
              <a:t>rreurs</a:t>
            </a:r>
            <a:r>
              <a:rPr lang="fr-FR" sz="1600" dirty="0">
                <a:solidFill>
                  <a:schemeClr val="tx1"/>
                </a:solidFill>
              </a:rPr>
              <a:t> de ponctuation! </a:t>
            </a:r>
          </a:p>
        </p:txBody>
      </p:sp>
      <p:sp>
        <p:nvSpPr>
          <p:cNvPr id="15" name="Rectangle : coins arrondis 14">
            <a:extLst>
              <a:ext uri="{FF2B5EF4-FFF2-40B4-BE49-F238E27FC236}">
                <a16:creationId xmlns:a16="http://schemas.microsoft.com/office/drawing/2014/main" id="{7E12ACAA-8DCE-44B2-86E5-E8B20C7F9F73}"/>
              </a:ext>
            </a:extLst>
          </p:cNvPr>
          <p:cNvSpPr/>
          <p:nvPr/>
        </p:nvSpPr>
        <p:spPr>
          <a:xfrm>
            <a:off x="6414233" y="1973942"/>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dirty="0">
                <a:solidFill>
                  <a:schemeClr val="tx1"/>
                </a:solidFill>
              </a:rPr>
              <a:t>De même que les textes dans des tailles différentes</a:t>
            </a:r>
            <a:endParaRPr lang="fr-FR" sz="1600" dirty="0">
              <a:solidFill>
                <a:schemeClr val="tx1"/>
              </a:solidFill>
            </a:endParaRPr>
          </a:p>
        </p:txBody>
      </p:sp>
      <p:sp>
        <p:nvSpPr>
          <p:cNvPr id="16" name="Rectangle : coins arrondis 15">
            <a:extLst>
              <a:ext uri="{FF2B5EF4-FFF2-40B4-BE49-F238E27FC236}">
                <a16:creationId xmlns:a16="http://schemas.microsoft.com/office/drawing/2014/main" id="{3A209D1D-1BC9-4C39-B50D-08B0CC73995B}"/>
              </a:ext>
            </a:extLst>
          </p:cNvPr>
          <p:cNvSpPr/>
          <p:nvPr/>
        </p:nvSpPr>
        <p:spPr>
          <a:xfrm>
            <a:off x="9051085" y="1973942"/>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dirty="0">
                <a:solidFill>
                  <a:schemeClr val="tx1"/>
                </a:solidFill>
              </a:rPr>
              <a:t>Les </a:t>
            </a:r>
            <a:r>
              <a:rPr lang="fr-FR" sz="1600" dirty="0" err="1">
                <a:solidFill>
                  <a:schemeClr val="tx1"/>
                </a:solidFill>
              </a:rPr>
              <a:t>coquillse</a:t>
            </a:r>
            <a:r>
              <a:rPr lang="fr-FR" sz="1600" dirty="0">
                <a:solidFill>
                  <a:schemeClr val="tx1"/>
                </a:solidFill>
              </a:rPr>
              <a:t> et fautes d’</a:t>
            </a:r>
            <a:r>
              <a:rPr lang="fr-FR" sz="1600" dirty="0" err="1">
                <a:solidFill>
                  <a:schemeClr val="tx1"/>
                </a:solidFill>
              </a:rPr>
              <a:t>ortografe</a:t>
            </a:r>
            <a:r>
              <a:rPr lang="fr-FR" sz="1600" dirty="0">
                <a:solidFill>
                  <a:schemeClr val="tx1"/>
                </a:solidFill>
              </a:rPr>
              <a:t> sont </a:t>
            </a:r>
            <a:r>
              <a:rPr lang="fr-FR" sz="1600" dirty="0" err="1">
                <a:solidFill>
                  <a:schemeClr val="tx1"/>
                </a:solidFill>
              </a:rPr>
              <a:t>égalemnt</a:t>
            </a:r>
            <a:r>
              <a:rPr lang="fr-FR" sz="1600" dirty="0">
                <a:solidFill>
                  <a:schemeClr val="tx1"/>
                </a:solidFill>
              </a:rPr>
              <a:t> assez visibles</a:t>
            </a:r>
          </a:p>
        </p:txBody>
      </p:sp>
      <p:sp>
        <p:nvSpPr>
          <p:cNvPr id="17" name="Rectangle : coins arrondis 16">
            <a:extLst>
              <a:ext uri="{FF2B5EF4-FFF2-40B4-BE49-F238E27FC236}">
                <a16:creationId xmlns:a16="http://schemas.microsoft.com/office/drawing/2014/main" id="{F4B093BC-3FAB-463F-A75A-869A9AB22B69}"/>
              </a:ext>
            </a:extLst>
          </p:cNvPr>
          <p:cNvSpPr/>
          <p:nvPr/>
        </p:nvSpPr>
        <p:spPr>
          <a:xfrm>
            <a:off x="6233888" y="4401669"/>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On ne voit plus que ça !</a:t>
            </a:r>
          </a:p>
        </p:txBody>
      </p:sp>
      <p:sp>
        <p:nvSpPr>
          <p:cNvPr id="18" name="Rectangle : coins arrondis 17">
            <a:extLst>
              <a:ext uri="{FF2B5EF4-FFF2-40B4-BE49-F238E27FC236}">
                <a16:creationId xmlns:a16="http://schemas.microsoft.com/office/drawing/2014/main" id="{92D0A338-416A-4EAF-BA21-E30B23EB2393}"/>
              </a:ext>
            </a:extLst>
          </p:cNvPr>
          <p:cNvSpPr/>
          <p:nvPr/>
        </p:nvSpPr>
        <p:spPr>
          <a:xfrm>
            <a:off x="2718114" y="4482710"/>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1"/>
            <a:r>
              <a:rPr lang="fr-FR" sz="1600" dirty="0">
                <a:solidFill>
                  <a:schemeClr val="tx1"/>
                </a:solidFill>
              </a:rPr>
              <a:t>Attention aussi à l’équilibre des marges de la diapositive.</a:t>
            </a:r>
          </a:p>
        </p:txBody>
      </p:sp>
      <p:sp>
        <p:nvSpPr>
          <p:cNvPr id="19" name="Rectangle : coins arrondis 18">
            <a:extLst>
              <a:ext uri="{FF2B5EF4-FFF2-40B4-BE49-F238E27FC236}">
                <a16:creationId xmlns:a16="http://schemas.microsoft.com/office/drawing/2014/main" id="{0AFC953B-D24C-4CE8-8BDB-DFF0BDF39A83}"/>
              </a:ext>
            </a:extLst>
          </p:cNvPr>
          <p:cNvSpPr/>
          <p:nvPr/>
        </p:nvSpPr>
        <p:spPr>
          <a:xfrm>
            <a:off x="9335429" y="4310743"/>
            <a:ext cx="2160000" cy="2160000"/>
          </a:xfrm>
          <a:prstGeom prst="roundRect">
            <a:avLst>
              <a:gd name="adj" fmla="val 3380"/>
            </a:avLst>
          </a:prstGeom>
          <a:solidFill>
            <a:schemeClr val="accent5">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dirty="0">
                <a:solidFill>
                  <a:schemeClr val="tx1"/>
                </a:solidFill>
              </a:rPr>
              <a:t>Et donne un côté non finalisé à la présentation</a:t>
            </a:r>
          </a:p>
        </p:txBody>
      </p:sp>
      <p:sp>
        <p:nvSpPr>
          <p:cNvPr id="7" name="ZoneTexte 6">
            <a:extLst>
              <a:ext uri="{FF2B5EF4-FFF2-40B4-BE49-F238E27FC236}">
                <a16:creationId xmlns:a16="http://schemas.microsoft.com/office/drawing/2014/main" id="{810A3CD4-411E-49DC-AADD-6928D88813AE}"/>
              </a:ext>
            </a:extLst>
          </p:cNvPr>
          <p:cNvSpPr txBox="1"/>
          <p:nvPr/>
        </p:nvSpPr>
        <p:spPr>
          <a:xfrm>
            <a:off x="2099716" y="1110768"/>
            <a:ext cx="3246403" cy="584775"/>
          </a:xfrm>
          <a:prstGeom prst="rect">
            <a:avLst/>
          </a:prstGeom>
          <a:noFill/>
        </p:spPr>
        <p:txBody>
          <a:bodyPr wrap="none" rtlCol="0">
            <a:spAutoFit/>
          </a:bodyPr>
          <a:lstStyle/>
          <a:p>
            <a:pPr algn="ctr"/>
            <a:r>
              <a:rPr lang="fr-FR" sz="3200" b="1" dirty="0">
                <a:solidFill>
                  <a:srgbClr val="63BB9E"/>
                </a:solidFill>
              </a:rPr>
              <a:t>Aligner et relire</a:t>
            </a:r>
          </a:p>
        </p:txBody>
      </p:sp>
    </p:spTree>
    <p:extLst>
      <p:ext uri="{BB962C8B-B14F-4D97-AF65-F5344CB8AC3E}">
        <p14:creationId xmlns:p14="http://schemas.microsoft.com/office/powerpoint/2010/main" val="292763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associÃ©e">
            <a:extLst>
              <a:ext uri="{FF2B5EF4-FFF2-40B4-BE49-F238E27FC236}">
                <a16:creationId xmlns:a16="http://schemas.microsoft.com/office/drawing/2014/main" id="{E4FE87CE-8CAE-4A79-8969-A83E5EE75F9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1534" r="15784"/>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9EC263F9-6014-4576-A55C-04F50BEF8840}"/>
              </a:ext>
            </a:extLst>
          </p:cNvPr>
          <p:cNvSpPr txBox="1"/>
          <p:nvPr/>
        </p:nvSpPr>
        <p:spPr>
          <a:xfrm>
            <a:off x="6633205" y="2888343"/>
            <a:ext cx="5129171" cy="14949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i="1" dirty="0" err="1">
                <a:latin typeface="French Script MT" panose="03020402040607040605" pitchFamily="66" charset="0"/>
              </a:rPr>
              <a:t>Quelques</a:t>
            </a:r>
            <a:r>
              <a:rPr lang="en-US" sz="6000" i="1" dirty="0">
                <a:latin typeface="French Script MT" panose="03020402040607040605" pitchFamily="66" charset="0"/>
              </a:rPr>
              <a:t> </a:t>
            </a:r>
            <a:r>
              <a:rPr lang="en-US" sz="6000" i="1" dirty="0" err="1">
                <a:latin typeface="French Script MT" panose="03020402040607040605" pitchFamily="66" charset="0"/>
              </a:rPr>
              <a:t>conseils</a:t>
            </a:r>
            <a:r>
              <a:rPr lang="en-US" sz="6000" i="1" dirty="0">
                <a:latin typeface="French Script MT" panose="03020402040607040605" pitchFamily="66" charset="0"/>
              </a:rPr>
              <a:t>…</a:t>
            </a:r>
          </a:p>
        </p:txBody>
      </p:sp>
    </p:spTree>
    <p:extLst>
      <p:ext uri="{BB962C8B-B14F-4D97-AF65-F5344CB8AC3E}">
        <p14:creationId xmlns:p14="http://schemas.microsoft.com/office/powerpoint/2010/main" val="361199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746166"/>
          </a:xfrm>
          <a:prstGeom prst="rect">
            <a:avLst/>
          </a:prstGeom>
          <a:noFill/>
        </p:spPr>
        <p:txBody>
          <a:bodyPr wrap="square" rtlCol="0">
            <a:spAutoFit/>
          </a:bodyPr>
          <a:lstStyle/>
          <a:p>
            <a:pPr marL="342900" indent="-342900">
              <a:lnSpc>
                <a:spcPct val="110000"/>
              </a:lnSpc>
              <a:buFont typeface="+mj-lt"/>
              <a:buAutoNum type="arabicPeriod"/>
            </a:pPr>
            <a:r>
              <a:rPr lang="fr-FR" sz="2000" b="1"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5048113"/>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Choisissez une police convenable et utilisez la tout au long de votre présentation</a:t>
            </a:r>
          </a:p>
          <a:p>
            <a:pPr marL="800100" lvl="1" indent="-342900">
              <a:lnSpc>
                <a:spcPct val="110000"/>
              </a:lnSpc>
              <a:buFont typeface="Raleway" panose="020B0503030101060003" pitchFamily="34" charset="0"/>
              <a:buChar char="›"/>
            </a:pPr>
            <a:r>
              <a:rPr lang="fr-FR" dirty="0"/>
              <a:t>Si police non standard, il faut l’incorporer à votre PowerPoint </a:t>
            </a:r>
            <a:r>
              <a:rPr lang="fr-FR" sz="1200" dirty="0"/>
              <a:t>https://support.microsoft.com/fr-fr/help/826832/how-to-embed-fonts-in-powerpoint</a:t>
            </a:r>
            <a:endParaRPr lang="fr-FR" dirty="0"/>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Écrivez suffisamment gros </a:t>
            </a:r>
            <a:br>
              <a:rPr lang="fr-FR" dirty="0"/>
            </a:br>
            <a:r>
              <a:rPr lang="fr-FR" dirty="0"/>
              <a:t>(prévoir une taille minimum de 18 points)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Le </a:t>
            </a:r>
            <a:r>
              <a:rPr lang="fr-FR" b="1" dirty="0"/>
              <a:t>gras</a:t>
            </a:r>
            <a:r>
              <a:rPr lang="fr-FR" dirty="0"/>
              <a:t> est plus efficace que l’</a:t>
            </a:r>
            <a:r>
              <a:rPr lang="fr-FR" i="1" dirty="0"/>
              <a:t>italique</a:t>
            </a:r>
            <a:r>
              <a:rPr lang="fr-FR" dirty="0"/>
              <a:t> pour souligner un point important</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Aérez vos diapositives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Au besoin, utilisez plusieurs diapositives plutôt qu’une seule</a:t>
            </a:r>
          </a:p>
        </p:txBody>
      </p:sp>
    </p:spTree>
    <p:extLst>
      <p:ext uri="{BB962C8B-B14F-4D97-AF65-F5344CB8AC3E}">
        <p14:creationId xmlns:p14="http://schemas.microsoft.com/office/powerpoint/2010/main" val="170158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1423275"/>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5860643"/>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Essayez de supprimer le superflu :</a:t>
            </a:r>
            <a:br>
              <a:rPr lang="fr-FR" dirty="0"/>
            </a:br>
            <a:r>
              <a:rPr lang="fr-FR" dirty="0"/>
              <a:t>plus ne veut pas dire mieux !</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Ne pas multiplier les niveaux de listes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Ne pas fournir de détails inutiles : si vous n’en parlez pas à l’oral, ne l’affichez pas sur vos diapositives</a:t>
            </a:r>
          </a:p>
          <a:p>
            <a:pPr marL="800100" lvl="1" indent="-342900">
              <a:lnSpc>
                <a:spcPct val="110000"/>
              </a:lnSpc>
              <a:buFont typeface="Raleway" panose="020B0503030101060003" pitchFamily="34" charset="0"/>
              <a:buChar char="›"/>
            </a:pPr>
            <a:r>
              <a:rPr lang="fr-FR" dirty="0">
                <a:solidFill>
                  <a:schemeClr val="bg1">
                    <a:lumMod val="65000"/>
                  </a:schemeClr>
                </a:solidFill>
              </a:rPr>
              <a:t>Exception : références bibliographiques, mais en les atténuant visuellement</a:t>
            </a:r>
          </a:p>
          <a:p>
            <a:pPr marL="800100" lvl="1"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L’ordre des éléments sur vos diapositives doit correspondre à l’ordre de votre discours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Préférez un schéma simple à une liste à puces quand c’est possible</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Utilisez des animations quand c’est approprié</a:t>
            </a:r>
          </a:p>
        </p:txBody>
      </p:sp>
    </p:spTree>
    <p:extLst>
      <p:ext uri="{BB962C8B-B14F-4D97-AF65-F5344CB8AC3E}">
        <p14:creationId xmlns:p14="http://schemas.microsoft.com/office/powerpoint/2010/main" val="10271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2438937"/>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6165342"/>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Que du texte peut être dur à suivre :</a:t>
            </a:r>
            <a:br>
              <a:rPr lang="fr-FR" dirty="0"/>
            </a:br>
            <a:r>
              <a:rPr lang="fr-FR" dirty="0"/>
              <a:t>trouvez un équilibre entre texte et images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Tout en noir et blanc c’est triste :</a:t>
            </a:r>
            <a:br>
              <a:rPr lang="fr-FR" dirty="0"/>
            </a:br>
            <a:r>
              <a:rPr lang="fr-FR" dirty="0"/>
              <a:t>mettez un peu de couleur sans surcharger</a:t>
            </a:r>
            <a:br>
              <a:rPr lang="fr-FR" dirty="0"/>
            </a:br>
            <a:r>
              <a:rPr lang="fr-FR" dirty="0"/>
              <a:t>(tout est dans le dosage)</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Utilisez un thème graphique cohérent du début à la fin</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Utilisez des images (carte, photo du terrain) pour illustrer quand c’est pertinent</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Des diapositives d’intertitre peuvent aider à rythmer votre présentation si elle est longue</a:t>
            </a:r>
          </a:p>
          <a:p>
            <a:pPr marL="800100" lvl="1" indent="-342900">
              <a:lnSpc>
                <a:spcPct val="110000"/>
              </a:lnSpc>
              <a:buFont typeface="Raleway" panose="020B0503030101060003" pitchFamily="34" charset="0"/>
              <a:buChar char="›"/>
            </a:pPr>
            <a:r>
              <a:rPr lang="fr-FR" dirty="0">
                <a:solidFill>
                  <a:schemeClr val="bg1">
                    <a:lumMod val="65000"/>
                  </a:schemeClr>
                </a:solidFill>
              </a:rPr>
              <a:t>mais à éviter sur une présentation courte de 5-10 minutes pour ne pas perdre de temps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endParaRPr lang="fr-FR" dirty="0"/>
          </a:p>
        </p:txBody>
      </p:sp>
    </p:spTree>
    <p:extLst>
      <p:ext uri="{BB962C8B-B14F-4D97-AF65-F5344CB8AC3E}">
        <p14:creationId xmlns:p14="http://schemas.microsoft.com/office/powerpoint/2010/main" val="28389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3116046"/>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2508957"/>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Pas d’effet arc-en-ciel, </a:t>
            </a:r>
            <a:br>
              <a:rPr lang="fr-FR" dirty="0"/>
            </a:br>
            <a:r>
              <a:rPr lang="fr-FR" dirty="0"/>
              <a:t>d’images clip art, </a:t>
            </a:r>
            <a:br>
              <a:rPr lang="fr-FR" dirty="0"/>
            </a:br>
            <a:r>
              <a:rPr lang="fr-FR" dirty="0"/>
              <a:t>d’animations à gogo, </a:t>
            </a:r>
            <a:br>
              <a:rPr lang="fr-FR" dirty="0"/>
            </a:br>
            <a:r>
              <a:rPr lang="fr-FR" dirty="0"/>
              <a:t>de photos de vacances…</a:t>
            </a:r>
            <a:br>
              <a:rPr lang="fr-FR" dirty="0"/>
            </a:br>
            <a:br>
              <a:rPr lang="fr-FR" dirty="0"/>
            </a:br>
            <a:r>
              <a:rPr lang="fr-FR" dirty="0"/>
              <a:t>Vous voulez être </a:t>
            </a:r>
            <a:r>
              <a:rPr lang="fr-FR" dirty="0" err="1"/>
              <a:t>pris·e</a:t>
            </a:r>
            <a:r>
              <a:rPr lang="fr-FR" dirty="0"/>
              <a:t> au sérieux !</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endParaRPr lang="fr-FR" dirty="0"/>
          </a:p>
        </p:txBody>
      </p:sp>
    </p:spTree>
    <p:extLst>
      <p:ext uri="{BB962C8B-B14F-4D97-AF65-F5344CB8AC3E}">
        <p14:creationId xmlns:p14="http://schemas.microsoft.com/office/powerpoint/2010/main" val="498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3793154"/>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261937" y="108630"/>
            <a:ext cx="1793492" cy="376065"/>
          </a:xfrm>
          <a:prstGeom prst="rect">
            <a:avLst/>
          </a:prstGeom>
          <a:noFill/>
        </p:spPr>
        <p:txBody>
          <a:bodyPr wrap="square" rtlCol="0">
            <a:spAutoFit/>
          </a:bodyPr>
          <a:lstStyle/>
          <a:p>
            <a:pPr>
              <a:lnSpc>
                <a:spcPct val="110000"/>
              </a:lnSpc>
            </a:pPr>
            <a:r>
              <a:rPr lang="fr-FR" b="1" dirty="0"/>
              <a:t>Avant</a:t>
            </a:r>
          </a:p>
        </p:txBody>
      </p:sp>
      <p:pic>
        <p:nvPicPr>
          <p:cNvPr id="14338" name="Picture 2" descr="img">
            <a:extLst>
              <a:ext uri="{FF2B5EF4-FFF2-40B4-BE49-F238E27FC236}">
                <a16:creationId xmlns:a16="http://schemas.microsoft.com/office/drawing/2014/main" id="{5C016B25-1D29-4794-90D6-D8253760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562" y="108630"/>
            <a:ext cx="4070609" cy="351700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g">
            <a:extLst>
              <a:ext uri="{FF2B5EF4-FFF2-40B4-BE49-F238E27FC236}">
                <a16:creationId xmlns:a16="http://schemas.microsoft.com/office/drawing/2014/main" id="{FD3B16A0-1FDA-4277-BDC0-55B7204BF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29" y="3783666"/>
            <a:ext cx="3894499" cy="298291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76E8495-F071-495A-AD9A-991041940EA3}"/>
              </a:ext>
            </a:extLst>
          </p:cNvPr>
          <p:cNvSpPr txBox="1"/>
          <p:nvPr/>
        </p:nvSpPr>
        <p:spPr>
          <a:xfrm>
            <a:off x="6261937" y="3625637"/>
            <a:ext cx="1793492" cy="649280"/>
          </a:xfrm>
          <a:prstGeom prst="rect">
            <a:avLst/>
          </a:prstGeom>
          <a:noFill/>
        </p:spPr>
        <p:txBody>
          <a:bodyPr wrap="square" rtlCol="0">
            <a:spAutoFit/>
          </a:bodyPr>
          <a:lstStyle/>
          <a:p>
            <a:pPr>
              <a:lnSpc>
                <a:spcPct val="110000"/>
              </a:lnSpc>
            </a:pPr>
            <a:r>
              <a:rPr lang="fr-FR" b="1" dirty="0"/>
              <a:t>Après</a:t>
            </a:r>
            <a:endParaRPr lang="fr-FR" dirty="0"/>
          </a:p>
          <a:p>
            <a:pPr>
              <a:lnSpc>
                <a:spcPct val="110000"/>
              </a:lnSpc>
            </a:pPr>
            <a:r>
              <a:rPr lang="fr-FR" sz="1600" dirty="0" err="1"/>
              <a:t>Less</a:t>
            </a:r>
            <a:r>
              <a:rPr lang="fr-FR" sz="1600" dirty="0"/>
              <a:t> </a:t>
            </a:r>
            <a:r>
              <a:rPr lang="fr-FR" sz="1600" dirty="0" err="1"/>
              <a:t>is</a:t>
            </a:r>
            <a:r>
              <a:rPr lang="fr-FR" sz="1600" dirty="0"/>
              <a:t> more</a:t>
            </a:r>
          </a:p>
        </p:txBody>
      </p:sp>
      <p:sp>
        <p:nvSpPr>
          <p:cNvPr id="8" name="ZoneTexte 7">
            <a:extLst>
              <a:ext uri="{FF2B5EF4-FFF2-40B4-BE49-F238E27FC236}">
                <a16:creationId xmlns:a16="http://schemas.microsoft.com/office/drawing/2014/main" id="{13492052-1416-4E49-939B-647DEC21DDA7}"/>
              </a:ext>
            </a:extLst>
          </p:cNvPr>
          <p:cNvSpPr txBox="1"/>
          <p:nvPr/>
        </p:nvSpPr>
        <p:spPr>
          <a:xfrm>
            <a:off x="421341" y="6036330"/>
            <a:ext cx="5979460" cy="584775"/>
          </a:xfrm>
          <a:prstGeom prst="rect">
            <a:avLst/>
          </a:prstGeom>
          <a:noFill/>
        </p:spPr>
        <p:txBody>
          <a:bodyPr wrap="square" rtlCol="0">
            <a:spAutoFit/>
          </a:bodyPr>
          <a:lstStyle/>
          <a:p>
            <a:r>
              <a:rPr lang="fr-FR" sz="1600" dirty="0">
                <a:solidFill>
                  <a:schemeClr val="bg1"/>
                </a:solidFill>
              </a:rPr>
              <a:t>À lire absolument :</a:t>
            </a:r>
          </a:p>
          <a:p>
            <a:r>
              <a:rPr lang="fr-FR" sz="1600" dirty="0">
                <a:solidFill>
                  <a:schemeClr val="bg1"/>
                </a:solidFill>
              </a:rPr>
              <a:t>https://www.data-to-viz.com/caveat/declutter.html</a:t>
            </a:r>
          </a:p>
        </p:txBody>
      </p:sp>
    </p:spTree>
    <p:extLst>
      <p:ext uri="{BB962C8B-B14F-4D97-AF65-F5344CB8AC3E}">
        <p14:creationId xmlns:p14="http://schemas.microsoft.com/office/powerpoint/2010/main" val="15990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2" y="529282"/>
            <a:ext cx="4631566" cy="4540282"/>
          </a:xfrm>
          <a:prstGeom prst="rect">
            <a:avLst/>
          </a:prstGeom>
          <a:noFill/>
        </p:spPr>
        <p:txBody>
          <a:bodyPr wrap="square" rtlCol="0">
            <a:spAutoFit/>
          </a:bodyPr>
          <a:lstStyle/>
          <a:p>
            <a:pPr>
              <a:lnSpc>
                <a:spcPct val="110000"/>
              </a:lnSpc>
            </a:pPr>
            <a:r>
              <a:rPr lang="fr-FR" sz="2800" b="1" dirty="0">
                <a:solidFill>
                  <a:schemeClr val="bg1"/>
                </a:solidFill>
              </a:rPr>
              <a:t>Oral</a:t>
            </a:r>
            <a:endParaRPr lang="fr-FR" sz="2800" dirty="0">
              <a:solidFill>
                <a:schemeClr val="bg1"/>
              </a:solidFill>
            </a:endParaRPr>
          </a:p>
          <a:p>
            <a:pPr>
              <a:lnSpc>
                <a:spcPct val="110000"/>
              </a:lnSpc>
            </a:pPr>
            <a:endParaRPr lang="fr-FR" sz="2000" dirty="0">
              <a:solidFill>
                <a:schemeClr val="bg1"/>
              </a:solidFill>
            </a:endParaRPr>
          </a:p>
          <a:p>
            <a:pPr marL="342900" indent="-342900">
              <a:lnSpc>
                <a:spcPct val="110000"/>
              </a:lnSpc>
              <a:buFont typeface="Raleway" panose="020B0503030101060003" pitchFamily="34" charset="0"/>
              <a:buChar char="›"/>
            </a:pPr>
            <a:r>
              <a:rPr lang="fr-FR" dirty="0">
                <a:solidFill>
                  <a:schemeClr val="bg1"/>
                </a:solidFill>
              </a:rPr>
              <a:t>un </a:t>
            </a:r>
            <a:r>
              <a:rPr lang="fr-FR" b="1" dirty="0">
                <a:solidFill>
                  <a:schemeClr val="bg1"/>
                </a:solidFill>
              </a:rPr>
              <a:t>auditoire</a:t>
            </a:r>
            <a:r>
              <a:rPr lang="fr-FR" dirty="0">
                <a:solidFill>
                  <a:schemeClr val="bg1"/>
                </a:solidFill>
              </a:rPr>
              <a:t>, dont l’intérêt n’est pas forcément acquis (intérêt du sujet, état de fatigue, distraction…)</a:t>
            </a:r>
          </a:p>
          <a:p>
            <a:pPr marL="342900" indent="-342900">
              <a:lnSpc>
                <a:spcPct val="110000"/>
              </a:lnSpc>
              <a:buFont typeface="Raleway" panose="020B0503030101060003" pitchFamily="34" charset="0"/>
              <a:buChar char="›"/>
            </a:pPr>
            <a:endParaRPr lang="fr-FR" dirty="0">
              <a:solidFill>
                <a:schemeClr val="bg1"/>
              </a:solidFill>
            </a:endParaRPr>
          </a:p>
          <a:p>
            <a:pPr marL="342900" indent="-342900">
              <a:lnSpc>
                <a:spcPct val="110000"/>
              </a:lnSpc>
              <a:buFont typeface="Raleway" panose="020B0503030101060003" pitchFamily="34" charset="0"/>
              <a:buChar char="›"/>
            </a:pPr>
            <a:r>
              <a:rPr lang="fr-FR" dirty="0">
                <a:solidFill>
                  <a:schemeClr val="bg1"/>
                </a:solidFill>
              </a:rPr>
              <a:t>dans une conférence scientifique, même dans un champs restreint, on a le plus souvent un </a:t>
            </a:r>
            <a:r>
              <a:rPr lang="fr-FR" b="1" dirty="0">
                <a:solidFill>
                  <a:schemeClr val="bg1"/>
                </a:solidFill>
              </a:rPr>
              <a:t>public élargi</a:t>
            </a:r>
            <a:r>
              <a:rPr lang="fr-FR" dirty="0">
                <a:solidFill>
                  <a:schemeClr val="bg1"/>
                </a:solidFill>
              </a:rPr>
              <a:t> (disciplines, thématiques…)</a:t>
            </a:r>
          </a:p>
          <a:p>
            <a:pPr marL="342900" indent="-342900">
              <a:lnSpc>
                <a:spcPct val="110000"/>
              </a:lnSpc>
              <a:buFont typeface="Raleway" panose="020B0503030101060003" pitchFamily="34" charset="0"/>
              <a:buChar char="›"/>
            </a:pPr>
            <a:endParaRPr lang="fr-FR" dirty="0">
              <a:solidFill>
                <a:schemeClr val="bg1"/>
              </a:solidFill>
            </a:endParaRPr>
          </a:p>
          <a:p>
            <a:pPr marL="342900" indent="-342900">
              <a:lnSpc>
                <a:spcPct val="110000"/>
              </a:lnSpc>
              <a:buFont typeface="Raleway" panose="020B0503030101060003" pitchFamily="34" charset="0"/>
              <a:buChar char="›"/>
            </a:pPr>
            <a:r>
              <a:rPr lang="fr-FR" b="1" dirty="0">
                <a:solidFill>
                  <a:schemeClr val="bg1"/>
                </a:solidFill>
              </a:rPr>
              <a:t>temps</a:t>
            </a:r>
            <a:r>
              <a:rPr lang="fr-FR" dirty="0">
                <a:solidFill>
                  <a:schemeClr val="bg1"/>
                </a:solidFill>
              </a:rPr>
              <a:t> limité</a:t>
            </a:r>
            <a:endParaRPr lang="fr-FR" b="1" dirty="0">
              <a:solidFill>
                <a:schemeClr val="bg1"/>
              </a:solidFill>
            </a:endParaRPr>
          </a:p>
          <a:p>
            <a:pPr marL="342900" indent="-342900">
              <a:lnSpc>
                <a:spcPct val="110000"/>
              </a:lnSpc>
              <a:buFont typeface="Raleway" panose="020B0503030101060003" pitchFamily="34" charset="0"/>
              <a:buChar char="›"/>
            </a:pPr>
            <a:endParaRPr lang="fr-FR" dirty="0">
              <a:solidFill>
                <a:schemeClr val="bg1"/>
              </a:solidFill>
            </a:endParaRPr>
          </a:p>
          <a:p>
            <a:pPr marL="342900" indent="-342900">
              <a:lnSpc>
                <a:spcPct val="110000"/>
              </a:lnSpc>
              <a:buFont typeface="Raleway" panose="020B0503030101060003" pitchFamily="34" charset="0"/>
              <a:buChar char="›"/>
            </a:pPr>
            <a:r>
              <a:rPr lang="fr-FR" b="1" dirty="0">
                <a:solidFill>
                  <a:schemeClr val="bg1"/>
                </a:solidFill>
              </a:rPr>
              <a:t>un message clé</a:t>
            </a:r>
            <a:r>
              <a:rPr lang="fr-FR" dirty="0">
                <a:solidFill>
                  <a:schemeClr val="bg1"/>
                </a:solidFill>
              </a:rPr>
              <a:t> à transmettre</a:t>
            </a:r>
          </a:p>
        </p:txBody>
      </p:sp>
      <p:sp>
        <p:nvSpPr>
          <p:cNvPr id="4" name="ZoneTexte 3">
            <a:extLst>
              <a:ext uri="{FF2B5EF4-FFF2-40B4-BE49-F238E27FC236}">
                <a16:creationId xmlns:a16="http://schemas.microsoft.com/office/drawing/2014/main" id="{B6981FF9-C602-4676-8B54-DA3F1679CB61}"/>
              </a:ext>
            </a:extLst>
          </p:cNvPr>
          <p:cNvSpPr txBox="1"/>
          <p:nvPr/>
        </p:nvSpPr>
        <p:spPr>
          <a:xfrm>
            <a:off x="6868160" y="529282"/>
            <a:ext cx="4772051" cy="5149679"/>
          </a:xfrm>
          <a:prstGeom prst="rect">
            <a:avLst/>
          </a:prstGeom>
          <a:noFill/>
        </p:spPr>
        <p:txBody>
          <a:bodyPr wrap="square" rtlCol="0">
            <a:spAutoFit/>
          </a:bodyPr>
          <a:lstStyle/>
          <a:p>
            <a:pPr>
              <a:lnSpc>
                <a:spcPct val="110000"/>
              </a:lnSpc>
            </a:pPr>
            <a:r>
              <a:rPr lang="fr-FR" sz="2800" b="1" dirty="0"/>
              <a:t>Écrit</a:t>
            </a:r>
            <a:endParaRPr lang="fr-FR" sz="2800" dirty="0"/>
          </a:p>
          <a:p>
            <a:pPr>
              <a:lnSpc>
                <a:spcPct val="110000"/>
              </a:lnSpc>
            </a:pPr>
            <a:endParaRPr lang="fr-FR" sz="2000" dirty="0"/>
          </a:p>
          <a:p>
            <a:pPr marL="342900" indent="-342900">
              <a:lnSpc>
                <a:spcPct val="110000"/>
              </a:lnSpc>
              <a:buFont typeface="Raleway" panose="020B0503030101060003" pitchFamily="34" charset="0"/>
              <a:buChar char="›"/>
            </a:pPr>
            <a:r>
              <a:rPr lang="fr-FR" dirty="0"/>
              <a:t>un </a:t>
            </a:r>
            <a:r>
              <a:rPr lang="fr-FR" b="1" dirty="0"/>
              <a:t>lectorat</a:t>
            </a:r>
            <a:r>
              <a:rPr lang="fr-FR" dirty="0"/>
              <a:t> ayant </a:t>
            </a:r>
            <a:r>
              <a:rPr lang="fr-FR" i="1" dirty="0"/>
              <a:t>a priori</a:t>
            </a:r>
            <a:r>
              <a:rPr lang="fr-FR" dirty="0"/>
              <a:t> un certain intérêt pour le sujet</a:t>
            </a:r>
            <a:br>
              <a:rPr lang="fr-FR" dirty="0"/>
            </a:br>
            <a:endParaRPr lang="fr-FR" dirty="0"/>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un article scientifique vise le plus souvent un </a:t>
            </a:r>
            <a:r>
              <a:rPr lang="fr-FR" b="1" dirty="0"/>
              <a:t>public de spécialistes</a:t>
            </a:r>
            <a:r>
              <a:rPr lang="fr-FR" dirty="0"/>
              <a:t> (du sujet, de la discipline)</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b="1" dirty="0"/>
              <a:t>nombre de mots</a:t>
            </a:r>
            <a:r>
              <a:rPr lang="fr-FR" dirty="0"/>
              <a:t> limité</a:t>
            </a:r>
          </a:p>
          <a:p>
            <a:pPr marL="342900" indent="-342900">
              <a:lnSpc>
                <a:spcPct val="110000"/>
              </a:lnSpc>
              <a:buFont typeface="Raleway" panose="020B0503030101060003" pitchFamily="34" charset="0"/>
              <a:buChar char="›"/>
            </a:pPr>
            <a:endParaRPr lang="fr-FR" b="1" dirty="0"/>
          </a:p>
          <a:p>
            <a:pPr marL="342900" indent="-342900">
              <a:lnSpc>
                <a:spcPct val="110000"/>
              </a:lnSpc>
              <a:buFont typeface="Raleway" panose="020B0503030101060003" pitchFamily="34" charset="0"/>
              <a:buChar char="›"/>
            </a:pPr>
            <a:r>
              <a:rPr lang="fr-FR" dirty="0"/>
              <a:t>possibilité de fournir des </a:t>
            </a:r>
            <a:r>
              <a:rPr lang="fr-FR" b="1" dirty="0"/>
              <a:t>détails</a:t>
            </a:r>
            <a:r>
              <a:rPr lang="fr-FR" dirty="0"/>
              <a:t>, des </a:t>
            </a:r>
            <a:r>
              <a:rPr lang="fr-FR" b="1" dirty="0"/>
              <a:t>précisions</a:t>
            </a:r>
            <a:r>
              <a:rPr lang="fr-FR" dirty="0"/>
              <a:t> (notes de bas de page,  annexes, </a:t>
            </a:r>
            <a:r>
              <a:rPr lang="fr-FR" i="1" dirty="0" err="1"/>
              <a:t>supplementary</a:t>
            </a:r>
            <a:r>
              <a:rPr lang="fr-FR" i="1" dirty="0"/>
              <a:t> </a:t>
            </a:r>
            <a:r>
              <a:rPr lang="fr-FR" i="1" dirty="0" err="1"/>
              <a:t>material</a:t>
            </a:r>
            <a:r>
              <a:rPr lang="fr-FR" dirty="0"/>
              <a:t>…)</a:t>
            </a:r>
          </a:p>
        </p:txBody>
      </p:sp>
      <p:sp>
        <p:nvSpPr>
          <p:cNvPr id="2" name="ZoneTexte 1">
            <a:extLst>
              <a:ext uri="{FF2B5EF4-FFF2-40B4-BE49-F238E27FC236}">
                <a16:creationId xmlns:a16="http://schemas.microsoft.com/office/drawing/2014/main" id="{D1FD7782-E70D-4791-9683-194D4C360D45}"/>
              </a:ext>
            </a:extLst>
          </p:cNvPr>
          <p:cNvSpPr txBox="1"/>
          <p:nvPr/>
        </p:nvSpPr>
        <p:spPr>
          <a:xfrm>
            <a:off x="5103777" y="444932"/>
            <a:ext cx="1981633" cy="4708981"/>
          </a:xfrm>
          <a:prstGeom prst="rect">
            <a:avLst/>
          </a:prstGeom>
          <a:noFill/>
        </p:spPr>
        <p:txBody>
          <a:bodyPr wrap="none" rtlCol="0">
            <a:spAutoFit/>
          </a:bodyPr>
          <a:lstStyle/>
          <a:p>
            <a:r>
              <a:rPr lang="fr-FR" sz="30000" dirty="0"/>
              <a:t>≠</a:t>
            </a:r>
          </a:p>
        </p:txBody>
      </p:sp>
      <p:sp>
        <p:nvSpPr>
          <p:cNvPr id="3" name="ZoneTexte 2">
            <a:extLst>
              <a:ext uri="{FF2B5EF4-FFF2-40B4-BE49-F238E27FC236}">
                <a16:creationId xmlns:a16="http://schemas.microsoft.com/office/drawing/2014/main" id="{7EDE720D-D26F-42CD-B114-419A0D3D93C6}"/>
              </a:ext>
            </a:extLst>
          </p:cNvPr>
          <p:cNvSpPr txBox="1"/>
          <p:nvPr/>
        </p:nvSpPr>
        <p:spPr>
          <a:xfrm>
            <a:off x="1343738" y="6087905"/>
            <a:ext cx="9504525" cy="461665"/>
          </a:xfrm>
          <a:prstGeom prst="rect">
            <a:avLst/>
          </a:prstGeom>
          <a:noFill/>
        </p:spPr>
        <p:txBody>
          <a:bodyPr wrap="none" rtlCol="0">
            <a:spAutoFit/>
          </a:bodyPr>
          <a:lstStyle/>
          <a:p>
            <a:pPr algn="ctr"/>
            <a:r>
              <a:rPr lang="fr-FR" sz="2400" b="1" dirty="0">
                <a:solidFill>
                  <a:schemeClr val="bg1"/>
                </a:solidFill>
              </a:rPr>
              <a:t>Une communication orale n’est</a:t>
            </a:r>
            <a:r>
              <a:rPr lang="fr-FR" sz="2400" b="1" dirty="0"/>
              <a:t> pas une communication écrite !</a:t>
            </a:r>
          </a:p>
        </p:txBody>
      </p:sp>
    </p:spTree>
    <p:extLst>
      <p:ext uri="{BB962C8B-B14F-4D97-AF65-F5344CB8AC3E}">
        <p14:creationId xmlns:p14="http://schemas.microsoft.com/office/powerpoint/2010/main" val="224831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971B9D2D-0956-4C7E-8182-8EAB3799E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435" y="3708957"/>
            <a:ext cx="4723565" cy="3149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3793154"/>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261937" y="108630"/>
            <a:ext cx="1793492" cy="376065"/>
          </a:xfrm>
          <a:prstGeom prst="rect">
            <a:avLst/>
          </a:prstGeom>
          <a:noFill/>
        </p:spPr>
        <p:txBody>
          <a:bodyPr wrap="square" rtlCol="0">
            <a:spAutoFit/>
          </a:bodyPr>
          <a:lstStyle/>
          <a:p>
            <a:pPr>
              <a:lnSpc>
                <a:spcPct val="110000"/>
              </a:lnSpc>
            </a:pPr>
            <a:r>
              <a:rPr lang="fr-FR" b="1" dirty="0"/>
              <a:t>Tableau</a:t>
            </a:r>
          </a:p>
        </p:txBody>
      </p:sp>
      <p:sp>
        <p:nvSpPr>
          <p:cNvPr id="7" name="ZoneTexte 6">
            <a:extLst>
              <a:ext uri="{FF2B5EF4-FFF2-40B4-BE49-F238E27FC236}">
                <a16:creationId xmlns:a16="http://schemas.microsoft.com/office/drawing/2014/main" id="{F76E8495-F071-495A-AD9A-991041940EA3}"/>
              </a:ext>
            </a:extLst>
          </p:cNvPr>
          <p:cNvSpPr txBox="1"/>
          <p:nvPr/>
        </p:nvSpPr>
        <p:spPr>
          <a:xfrm>
            <a:off x="6261937" y="3429000"/>
            <a:ext cx="1924120" cy="376065"/>
          </a:xfrm>
          <a:prstGeom prst="rect">
            <a:avLst/>
          </a:prstGeom>
          <a:noFill/>
        </p:spPr>
        <p:txBody>
          <a:bodyPr wrap="square" rtlCol="0">
            <a:spAutoFit/>
          </a:bodyPr>
          <a:lstStyle/>
          <a:p>
            <a:pPr>
              <a:lnSpc>
                <a:spcPct val="110000"/>
              </a:lnSpc>
            </a:pPr>
            <a:r>
              <a:rPr lang="fr-FR" b="1" dirty="0"/>
              <a:t>ou graphique ?</a:t>
            </a:r>
            <a:endParaRPr lang="fr-FR" dirty="0"/>
          </a:p>
        </p:txBody>
      </p:sp>
      <p:graphicFrame>
        <p:nvGraphicFramePr>
          <p:cNvPr id="2" name="Tableau 1">
            <a:extLst>
              <a:ext uri="{FF2B5EF4-FFF2-40B4-BE49-F238E27FC236}">
                <a16:creationId xmlns:a16="http://schemas.microsoft.com/office/drawing/2014/main" id="{591EC3BE-06B7-42A0-93B3-130560737008}"/>
              </a:ext>
            </a:extLst>
          </p:cNvPr>
          <p:cNvGraphicFramePr>
            <a:graphicFrameLocks noGrp="1"/>
          </p:cNvGraphicFramePr>
          <p:nvPr>
            <p:extLst>
              <p:ext uri="{D42A27DB-BD31-4B8C-83A1-F6EECF244321}">
                <p14:modId xmlns:p14="http://schemas.microsoft.com/office/powerpoint/2010/main" val="2834899733"/>
              </p:ext>
            </p:extLst>
          </p:nvPr>
        </p:nvGraphicFramePr>
        <p:xfrm>
          <a:off x="7823200" y="181390"/>
          <a:ext cx="4295369" cy="3107632"/>
        </p:xfrm>
        <a:graphic>
          <a:graphicData uri="http://schemas.openxmlformats.org/drawingml/2006/table">
            <a:tbl>
              <a:tblPr firstRow="1" bandRow="1">
                <a:tableStyleId>{5C22544A-7EE6-4342-B048-85BDC9FD1C3A}</a:tableStyleId>
              </a:tblPr>
              <a:tblGrid>
                <a:gridCol w="2679141">
                  <a:extLst>
                    <a:ext uri="{9D8B030D-6E8A-4147-A177-3AD203B41FA5}">
                      <a16:colId xmlns:a16="http://schemas.microsoft.com/office/drawing/2014/main" val="2998905590"/>
                    </a:ext>
                  </a:extLst>
                </a:gridCol>
                <a:gridCol w="538308">
                  <a:extLst>
                    <a:ext uri="{9D8B030D-6E8A-4147-A177-3AD203B41FA5}">
                      <a16:colId xmlns:a16="http://schemas.microsoft.com/office/drawing/2014/main" val="2782688269"/>
                    </a:ext>
                  </a:extLst>
                </a:gridCol>
                <a:gridCol w="664239">
                  <a:extLst>
                    <a:ext uri="{9D8B030D-6E8A-4147-A177-3AD203B41FA5}">
                      <a16:colId xmlns:a16="http://schemas.microsoft.com/office/drawing/2014/main" val="132195339"/>
                    </a:ext>
                  </a:extLst>
                </a:gridCol>
                <a:gridCol w="413681">
                  <a:extLst>
                    <a:ext uri="{9D8B030D-6E8A-4147-A177-3AD203B41FA5}">
                      <a16:colId xmlns:a16="http://schemas.microsoft.com/office/drawing/2014/main" val="3896865211"/>
                    </a:ext>
                  </a:extLst>
                </a:gridCol>
              </a:tblGrid>
              <a:tr h="0">
                <a:tc>
                  <a:txBody>
                    <a:bodyPr/>
                    <a:lstStyle/>
                    <a:p>
                      <a:pPr algn="l">
                        <a:lnSpc>
                          <a:spcPct val="110000"/>
                        </a:lnSpc>
                        <a:spcBef>
                          <a:spcPts val="600"/>
                        </a:spcBef>
                        <a:spcAft>
                          <a:spcPts val="0"/>
                        </a:spcAft>
                      </a:pPr>
                      <a:r>
                        <a:rPr lang="fr-FR" sz="800">
                          <a:effectLst/>
                        </a:rPr>
                        <a:t>Variable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Estimate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[95% CI]</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p</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2273486728"/>
                  </a:ext>
                </a:extLst>
              </a:tr>
              <a:tr h="0">
                <a:tc>
                  <a:txBody>
                    <a:bodyPr/>
                    <a:lstStyle/>
                    <a:p>
                      <a:pPr algn="l">
                        <a:lnSpc>
                          <a:spcPct val="110000"/>
                        </a:lnSpc>
                        <a:spcBef>
                          <a:spcPts val="600"/>
                        </a:spcBef>
                        <a:spcAft>
                          <a:spcPts val="0"/>
                        </a:spcAft>
                      </a:pPr>
                      <a:r>
                        <a:rPr lang="en-US" sz="800">
                          <a:effectLst/>
                        </a:rPr>
                        <a:t>Calendar time (annual increase in 2012-2013)</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0·031</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 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0·004</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1620914776"/>
                  </a:ext>
                </a:extLst>
              </a:tr>
              <a:tr h="0">
                <a:tc>
                  <a:txBody>
                    <a:bodyPr/>
                    <a:lstStyle/>
                    <a:p>
                      <a:pPr algn="l">
                        <a:lnSpc>
                          <a:spcPct val="110000"/>
                        </a:lnSpc>
                        <a:spcBef>
                          <a:spcPts val="600"/>
                        </a:spcBef>
                        <a:spcAft>
                          <a:spcPts val="0"/>
                        </a:spcAft>
                      </a:pPr>
                      <a:r>
                        <a:rPr lang="en-US" sz="800">
                          <a:effectLst/>
                        </a:rPr>
                        <a:t>Calendar time (annual increase in 2014)</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0·030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 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0·003</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1214193385"/>
                  </a:ext>
                </a:extLst>
              </a:tr>
              <a:tr h="0">
                <a:tc>
                  <a:txBody>
                    <a:bodyPr/>
                    <a:lstStyle/>
                    <a:p>
                      <a:pPr algn="l">
                        <a:lnSpc>
                          <a:spcPct val="110000"/>
                        </a:lnSpc>
                        <a:spcBef>
                          <a:spcPts val="600"/>
                        </a:spcBef>
                        <a:spcAft>
                          <a:spcPts val="0"/>
                        </a:spcAft>
                      </a:pPr>
                      <a:r>
                        <a:rPr lang="en-US" sz="800">
                          <a:effectLst/>
                        </a:rPr>
                        <a:t>Calendar time (annual increase in 2015-2016)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0·030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 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0·003</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3070017348"/>
                  </a:ext>
                </a:extLst>
              </a:tr>
              <a:tr h="0">
                <a:tc>
                  <a:txBody>
                    <a:bodyPr/>
                    <a:lstStyle/>
                    <a:p>
                      <a:pPr algn="l">
                        <a:lnSpc>
                          <a:spcPct val="110000"/>
                        </a:lnSpc>
                        <a:spcBef>
                          <a:spcPts val="600"/>
                        </a:spcBef>
                        <a:spcAft>
                          <a:spcPts val="0"/>
                        </a:spcAft>
                      </a:pPr>
                      <a:r>
                        <a:rPr lang="en-US" sz="800">
                          <a:effectLst/>
                        </a:rPr>
                        <a:t>Time since cluster opening (annual increase during first year)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0·052</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[0·02; 0·08]</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0·006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2531288886"/>
                  </a:ext>
                </a:extLst>
              </a:tr>
              <a:tr h="0">
                <a:tc>
                  <a:txBody>
                    <a:bodyPr/>
                    <a:lstStyle/>
                    <a:p>
                      <a:pPr algn="l">
                        <a:lnSpc>
                          <a:spcPct val="110000"/>
                        </a:lnSpc>
                        <a:spcBef>
                          <a:spcPts val="600"/>
                        </a:spcBef>
                        <a:spcAft>
                          <a:spcPts val="0"/>
                        </a:spcAft>
                      </a:pPr>
                      <a:r>
                        <a:rPr lang="en-US" sz="800" dirty="0">
                          <a:effectLst/>
                        </a:rPr>
                        <a:t>Time since cluster opening (annual increase during second year)</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0·059</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[0·03; 0·08]</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&lt;0·001</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2022956485"/>
                  </a:ext>
                </a:extLst>
              </a:tr>
              <a:tr h="0">
                <a:tc>
                  <a:txBody>
                    <a:bodyPr/>
                    <a:lstStyle/>
                    <a:p>
                      <a:pPr algn="l">
                        <a:lnSpc>
                          <a:spcPct val="110000"/>
                        </a:lnSpc>
                        <a:spcBef>
                          <a:spcPts val="600"/>
                        </a:spcBef>
                        <a:spcAft>
                          <a:spcPts val="0"/>
                        </a:spcAft>
                      </a:pPr>
                      <a:r>
                        <a:rPr lang="en-US" sz="800" dirty="0">
                          <a:effectLst/>
                        </a:rPr>
                        <a:t>Time since cluster opening (annual increase during third/fourth year)</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0·046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[0·03; 0·06]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&lt;0·001</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354373828"/>
                  </a:ext>
                </a:extLst>
              </a:tr>
              <a:tr h="0">
                <a:tc>
                  <a:txBody>
                    <a:bodyPr/>
                    <a:lstStyle/>
                    <a:p>
                      <a:pPr algn="l">
                        <a:lnSpc>
                          <a:spcPct val="110000"/>
                        </a:lnSpc>
                        <a:spcBef>
                          <a:spcPts val="600"/>
                        </a:spcBef>
                        <a:spcAft>
                          <a:spcPts val="0"/>
                        </a:spcAft>
                      </a:pPr>
                      <a:r>
                        <a:rPr lang="en-US" sz="800">
                          <a:effectLst/>
                        </a:rPr>
                        <a:t>Intervention arm (vs. control, at the beginning of the trial)</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-0·013</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[-0·07; 0·04]</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0·615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2138729505"/>
                  </a:ext>
                </a:extLst>
              </a:tr>
              <a:tr h="0">
                <a:tc>
                  <a:txBody>
                    <a:bodyPr/>
                    <a:lstStyle/>
                    <a:p>
                      <a:pPr algn="l">
                        <a:lnSpc>
                          <a:spcPct val="110000"/>
                        </a:lnSpc>
                        <a:spcBef>
                          <a:spcPts val="600"/>
                        </a:spcBef>
                        <a:spcAft>
                          <a:spcPts val="0"/>
                        </a:spcAft>
                      </a:pPr>
                      <a:r>
                        <a:rPr lang="en-US" sz="800">
                          <a:effectLst/>
                        </a:rPr>
                        <a:t>Interaction of intervention arm on time since cluster opening (first year)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0·020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[-0·04; 0·07]</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0·465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1395236781"/>
                  </a:ext>
                </a:extLst>
              </a:tr>
              <a:tr h="0">
                <a:tc>
                  <a:txBody>
                    <a:bodyPr/>
                    <a:lstStyle/>
                    <a:p>
                      <a:pPr algn="l">
                        <a:lnSpc>
                          <a:spcPct val="110000"/>
                        </a:lnSpc>
                        <a:spcBef>
                          <a:spcPts val="600"/>
                        </a:spcBef>
                        <a:spcAft>
                          <a:spcPts val="0"/>
                        </a:spcAft>
                      </a:pPr>
                      <a:r>
                        <a:rPr lang="en-US" sz="800">
                          <a:effectLst/>
                        </a:rPr>
                        <a:t>Interaction of intervention arm on time since cluster opening (second year)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0·026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 0·06]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0·122</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306378957"/>
                  </a:ext>
                </a:extLst>
              </a:tr>
              <a:tr h="0">
                <a:tc>
                  <a:txBody>
                    <a:bodyPr/>
                    <a:lstStyle/>
                    <a:p>
                      <a:pPr algn="l">
                        <a:lnSpc>
                          <a:spcPct val="110000"/>
                        </a:lnSpc>
                        <a:spcBef>
                          <a:spcPts val="600"/>
                        </a:spcBef>
                        <a:spcAft>
                          <a:spcPts val="0"/>
                        </a:spcAft>
                      </a:pPr>
                      <a:r>
                        <a:rPr lang="en-US" sz="800">
                          <a:effectLst/>
                        </a:rPr>
                        <a:t>Interaction of intervention arm on time since cluster opening (third/fourth year)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0·024</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a:effectLst/>
                        </a:rPr>
                        <a:t>[-0·01; 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tc>
                  <a:txBody>
                    <a:bodyPr/>
                    <a:lstStyle/>
                    <a:p>
                      <a:pPr algn="ctr">
                        <a:lnSpc>
                          <a:spcPct val="110000"/>
                        </a:lnSpc>
                        <a:spcBef>
                          <a:spcPts val="600"/>
                        </a:spcBef>
                        <a:spcAft>
                          <a:spcPts val="0"/>
                        </a:spcAft>
                      </a:pPr>
                      <a:r>
                        <a:rPr lang="fr-FR" sz="800" dirty="0">
                          <a:effectLst/>
                        </a:rPr>
                        <a:t>0·112</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36195"/>
                </a:tc>
                <a:extLst>
                  <a:ext uri="{0D108BD9-81ED-4DB2-BD59-A6C34878D82A}">
                    <a16:rowId xmlns:a16="http://schemas.microsoft.com/office/drawing/2014/main" val="639655845"/>
                  </a:ext>
                </a:extLst>
              </a:tr>
            </a:tbl>
          </a:graphicData>
        </a:graphic>
      </p:graphicFrame>
      <p:sp>
        <p:nvSpPr>
          <p:cNvPr id="11" name="ZoneTexte 10">
            <a:extLst>
              <a:ext uri="{FF2B5EF4-FFF2-40B4-BE49-F238E27FC236}">
                <a16:creationId xmlns:a16="http://schemas.microsoft.com/office/drawing/2014/main" id="{4EC0D570-E3E1-405C-BBA1-67A72EDE6257}"/>
              </a:ext>
            </a:extLst>
          </p:cNvPr>
          <p:cNvSpPr txBox="1"/>
          <p:nvPr/>
        </p:nvSpPr>
        <p:spPr>
          <a:xfrm>
            <a:off x="485739" y="5283478"/>
            <a:ext cx="5123115" cy="923330"/>
          </a:xfrm>
          <a:prstGeom prst="rect">
            <a:avLst/>
          </a:prstGeom>
          <a:noFill/>
        </p:spPr>
        <p:txBody>
          <a:bodyPr wrap="square" rtlCol="0">
            <a:spAutoFit/>
          </a:bodyPr>
          <a:lstStyle/>
          <a:p>
            <a:r>
              <a:rPr lang="fr-FR" i="1" dirty="0">
                <a:solidFill>
                  <a:schemeClr val="bg1"/>
                </a:solidFill>
              </a:rPr>
              <a:t>N’oubliez pas, </a:t>
            </a:r>
            <a:br>
              <a:rPr lang="fr-FR" i="1" dirty="0">
                <a:solidFill>
                  <a:schemeClr val="bg1"/>
                </a:solidFill>
              </a:rPr>
            </a:br>
            <a:r>
              <a:rPr lang="fr-FR" i="1" dirty="0">
                <a:solidFill>
                  <a:schemeClr val="bg1"/>
                </a:solidFill>
              </a:rPr>
              <a:t>c’est une communication orale, </a:t>
            </a:r>
            <a:br>
              <a:rPr lang="fr-FR" i="1" dirty="0">
                <a:solidFill>
                  <a:schemeClr val="bg1"/>
                </a:solidFill>
              </a:rPr>
            </a:br>
            <a:r>
              <a:rPr lang="fr-FR" i="1" dirty="0">
                <a:solidFill>
                  <a:schemeClr val="bg1"/>
                </a:solidFill>
              </a:rPr>
              <a:t>pas un article dans une revue scientifique !</a:t>
            </a:r>
          </a:p>
        </p:txBody>
      </p:sp>
    </p:spTree>
    <p:extLst>
      <p:ext uri="{BB962C8B-B14F-4D97-AF65-F5344CB8AC3E}">
        <p14:creationId xmlns:p14="http://schemas.microsoft.com/office/powerpoint/2010/main" val="38822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4131708"/>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Citez des verbatims à bon escient</a:t>
            </a:r>
          </a:p>
          <a:p>
            <a:pPr marL="342900" indent="-342900">
              <a:lnSpc>
                <a:spcPct val="110000"/>
              </a:lnSpc>
              <a:buFont typeface="+mj-lt"/>
              <a:buAutoNum type="arabicPeriod"/>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4946547"/>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Un verbatim issu d’entretien est un bon moyen d’illustrer vos résultats.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Mais, il n’y a rien de pire qu’une diapositive </a:t>
            </a:r>
            <a:br>
              <a:rPr lang="fr-FR" dirty="0"/>
            </a:br>
            <a:r>
              <a:rPr lang="fr-FR" dirty="0"/>
              <a:t>avec un verbatim de 15 lignes </a:t>
            </a:r>
            <a:br>
              <a:rPr lang="fr-FR" dirty="0"/>
            </a:br>
            <a:r>
              <a:rPr lang="fr-FR" dirty="0"/>
              <a:t>affichée moins de 10 secondes !</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On ne peut pas lire et vous écouter </a:t>
            </a:r>
            <a:br>
              <a:rPr lang="fr-FR" dirty="0"/>
            </a:br>
            <a:r>
              <a:rPr lang="fr-FR" dirty="0"/>
              <a:t>en même temps.</a:t>
            </a:r>
          </a:p>
          <a:p>
            <a:pPr>
              <a:lnSpc>
                <a:spcPct val="110000"/>
              </a:lnSpc>
            </a:pPr>
            <a:endParaRPr lang="fr-FR" dirty="0"/>
          </a:p>
          <a:p>
            <a:pPr marL="342900" indent="-342900">
              <a:lnSpc>
                <a:spcPct val="110000"/>
              </a:lnSpc>
              <a:buFont typeface="Raleway" panose="020B0503030101060003" pitchFamily="34" charset="0"/>
              <a:buChar char="›"/>
            </a:pPr>
            <a:r>
              <a:rPr lang="fr-FR" dirty="0"/>
              <a:t>Si vous affichez un verbatim sur une diapositive, vous devez le lire à haute voix.</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Si vous n’utilisez qu’une partie du verbatim, affichez seulement celle que vous utilisez.</a:t>
            </a:r>
          </a:p>
          <a:p>
            <a:pPr marL="342900" indent="-342900">
              <a:lnSpc>
                <a:spcPct val="110000"/>
              </a:lnSpc>
              <a:buFont typeface="Raleway" panose="020B0503030101060003" pitchFamily="34" charset="0"/>
              <a:buChar char="›"/>
            </a:pPr>
            <a:endParaRPr lang="fr-FR" dirty="0"/>
          </a:p>
        </p:txBody>
      </p:sp>
    </p:spTree>
    <p:extLst>
      <p:ext uri="{BB962C8B-B14F-4D97-AF65-F5344CB8AC3E}">
        <p14:creationId xmlns:p14="http://schemas.microsoft.com/office/powerpoint/2010/main" val="335137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4808817"/>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Citez des verbatims à bon escient</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Soyez </a:t>
            </a:r>
            <a:r>
              <a:rPr lang="fr-FR" sz="2000" b="1" dirty="0" err="1">
                <a:solidFill>
                  <a:schemeClr val="bg1"/>
                </a:solidFill>
              </a:rPr>
              <a:t>vigilant·e</a:t>
            </a:r>
            <a:r>
              <a:rPr lang="fr-FR" sz="2000" b="1" dirty="0">
                <a:solidFill>
                  <a:schemeClr val="bg1"/>
                </a:solidFill>
              </a:rPr>
              <a:t> au temps</a:t>
            </a:r>
          </a:p>
          <a:p>
            <a:pPr marL="342900" indent="-342900">
              <a:lnSpc>
                <a:spcPct val="110000"/>
              </a:lnSpc>
              <a:buFont typeface="+mj-lt"/>
              <a:buAutoNum type="arabicPeriod"/>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6165342"/>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Avez-vous déjà vu un présentateur informé qu’il ne lui reste qu’une minute alors qu’il en est encore à présenter les objectifs de son étude ?</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Si votre temps est limité, n’essayez pas d’en dire un maximum à toute vitesse. Centrez votre propos sur vos messages clés. </a:t>
            </a:r>
            <a:br>
              <a:rPr lang="fr-FR" dirty="0"/>
            </a:br>
            <a:r>
              <a:rPr lang="fr-FR" b="1" dirty="0" err="1"/>
              <a:t>Less</a:t>
            </a:r>
            <a:r>
              <a:rPr lang="fr-FR" b="1" dirty="0"/>
              <a:t> </a:t>
            </a:r>
            <a:r>
              <a:rPr lang="fr-FR" b="1" dirty="0" err="1"/>
              <a:t>is</a:t>
            </a:r>
            <a:r>
              <a:rPr lang="fr-FR" b="1" dirty="0"/>
              <a:t> more</a:t>
            </a:r>
            <a:endParaRPr lang="fr-FR" dirty="0"/>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Comme base de travail, comptez au moins une minute par diapositive</a:t>
            </a:r>
          </a:p>
          <a:p>
            <a:pPr marL="800100" lvl="1" indent="-342900">
              <a:lnSpc>
                <a:spcPct val="110000"/>
              </a:lnSpc>
              <a:buFont typeface="Raleway" panose="020B0503030101060003" pitchFamily="34" charset="0"/>
              <a:buChar char="›"/>
            </a:pPr>
            <a:r>
              <a:rPr lang="fr-FR" sz="1600" dirty="0"/>
              <a:t>Prévoyez plus de temps pour les diapositives complexes</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Dans tous les cas, chronométrez-vous et prévoyez une petite marge</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Évitez le superflu </a:t>
            </a:r>
            <a:br>
              <a:rPr lang="fr-FR" dirty="0"/>
            </a:br>
            <a:r>
              <a:rPr lang="fr-FR" sz="1600" dirty="0"/>
              <a:t>(par exemple une diapositive plan)</a:t>
            </a:r>
            <a:endParaRPr lang="fr-FR" dirty="0"/>
          </a:p>
        </p:txBody>
      </p:sp>
    </p:spTree>
    <p:extLst>
      <p:ext uri="{BB962C8B-B14F-4D97-AF65-F5344CB8AC3E}">
        <p14:creationId xmlns:p14="http://schemas.microsoft.com/office/powerpoint/2010/main" val="23589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5824480"/>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Citez des verbatims à bon escient</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Soyez </a:t>
            </a:r>
            <a:r>
              <a:rPr lang="fr-FR" sz="2000" dirty="0" err="1">
                <a:solidFill>
                  <a:schemeClr val="bg1"/>
                </a:solidFill>
              </a:rPr>
              <a:t>vigilant·e</a:t>
            </a:r>
            <a:r>
              <a:rPr lang="fr-FR" sz="2000" dirty="0">
                <a:solidFill>
                  <a:schemeClr val="bg1"/>
                </a:solidFill>
              </a:rPr>
              <a:t> au temps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Relisez et entraînez-vous</a:t>
            </a:r>
          </a:p>
          <a:p>
            <a:pPr marL="342900" indent="-342900">
              <a:lnSpc>
                <a:spcPct val="110000"/>
              </a:lnSpc>
              <a:buFont typeface="+mj-lt"/>
              <a:buAutoNum type="arabicPeriod"/>
            </a:pPr>
            <a:endParaRPr lang="fr-FR" sz="2000" dirty="0">
              <a:solidFill>
                <a:schemeClr val="bg1"/>
              </a:solidFill>
            </a:endParaRP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5251246"/>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Relisez-vous et faîtes relire</a:t>
            </a:r>
            <a:br>
              <a:rPr lang="fr-FR" dirty="0"/>
            </a:br>
            <a:r>
              <a:rPr lang="fr-FR" dirty="0"/>
              <a:t>Coquilles et fautes d’orthographe sont signes d’un manque de sérieux</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Vérifiez que l’enchainement des diapositives et des animations correspond à l’enchainement de votre texte</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Répéter permet  de s’imprégner du texte, afin de ne pas lire un texte pré-écrit de bout en bout le jour J</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Une présentation « blanche » devant quelques collègues et/ou amis est un bon moyen de tester si le propos et le diaporama sont facilement compréhensibles</a:t>
            </a:r>
          </a:p>
        </p:txBody>
      </p:sp>
    </p:spTree>
    <p:extLst>
      <p:ext uri="{BB962C8B-B14F-4D97-AF65-F5344CB8AC3E}">
        <p14:creationId xmlns:p14="http://schemas.microsoft.com/office/powerpoint/2010/main" val="46505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1" y="529282"/>
            <a:ext cx="5123115" cy="6163034"/>
          </a:xfrm>
          <a:prstGeom prst="rect">
            <a:avLst/>
          </a:prstGeom>
          <a:noFill/>
        </p:spPr>
        <p:txBody>
          <a:bodyPr wrap="square" rtlCol="0">
            <a:spAutoFit/>
          </a:bodyPr>
          <a:lstStyle/>
          <a:p>
            <a:pPr marL="342900" indent="-342900">
              <a:lnSpc>
                <a:spcPct val="110000"/>
              </a:lnSpc>
              <a:buFont typeface="+mj-lt"/>
              <a:buAutoNum type="arabicPeriod"/>
            </a:pPr>
            <a:r>
              <a:rPr lang="fr-FR" sz="2000" dirty="0">
                <a:solidFill>
                  <a:schemeClr val="bg1"/>
                </a:solidFill>
              </a:rPr>
              <a:t>Soyez lisible </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Privilégiez la clarté</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Évitez la monotonie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Mais restez sobre</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Épurez vos graphiques &amp; schémas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Citez des verbatims à bon escient</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Soyez </a:t>
            </a:r>
            <a:r>
              <a:rPr lang="fr-FR" sz="2000" dirty="0" err="1">
                <a:solidFill>
                  <a:schemeClr val="bg1"/>
                </a:solidFill>
              </a:rPr>
              <a:t>vigilant·e</a:t>
            </a:r>
            <a:r>
              <a:rPr lang="fr-FR" sz="2000" dirty="0">
                <a:solidFill>
                  <a:schemeClr val="bg1"/>
                </a:solidFill>
              </a:rPr>
              <a:t> au temps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dirty="0">
                <a:solidFill>
                  <a:schemeClr val="bg1"/>
                </a:solidFill>
              </a:rPr>
              <a:t>Relisez et entraînez-vous</a:t>
            </a:r>
          </a:p>
          <a:p>
            <a:pPr marL="342900" indent="-342900">
              <a:lnSpc>
                <a:spcPct val="110000"/>
              </a:lnSpc>
              <a:buFont typeface="+mj-lt"/>
              <a:buAutoNum type="arabicPeriod"/>
            </a:pPr>
            <a:endParaRPr lang="fr-FR" sz="2000" dirty="0">
              <a:solidFill>
                <a:schemeClr val="bg1"/>
              </a:solidFill>
            </a:endParaRPr>
          </a:p>
          <a:p>
            <a:pPr marL="342900" indent="-342900">
              <a:lnSpc>
                <a:spcPct val="110000"/>
              </a:lnSpc>
              <a:buFont typeface="+mj-lt"/>
              <a:buAutoNum type="arabicPeriod"/>
            </a:pPr>
            <a:r>
              <a:rPr lang="fr-FR" sz="2000" b="1" dirty="0">
                <a:solidFill>
                  <a:schemeClr val="bg1"/>
                </a:solidFill>
              </a:rPr>
              <a:t>Jour J</a:t>
            </a:r>
          </a:p>
          <a:p>
            <a:pPr>
              <a:lnSpc>
                <a:spcPct val="110000"/>
              </a:lnSpc>
            </a:pPr>
            <a:endParaRPr lang="fr-FR" sz="2000" dirty="0">
              <a:solidFill>
                <a:schemeClr val="bg1"/>
              </a:solidFill>
            </a:endParaRPr>
          </a:p>
        </p:txBody>
      </p:sp>
      <p:sp>
        <p:nvSpPr>
          <p:cNvPr id="4" name="ZoneTexte 3">
            <a:extLst>
              <a:ext uri="{FF2B5EF4-FFF2-40B4-BE49-F238E27FC236}">
                <a16:creationId xmlns:a16="http://schemas.microsoft.com/office/drawing/2014/main" id="{B6981FF9-C602-4676-8B54-DA3F1679CB61}"/>
              </a:ext>
            </a:extLst>
          </p:cNvPr>
          <p:cNvSpPr txBox="1"/>
          <p:nvPr/>
        </p:nvSpPr>
        <p:spPr>
          <a:xfrm>
            <a:off x="6515935" y="529282"/>
            <a:ext cx="5254723" cy="5555945"/>
          </a:xfrm>
          <a:prstGeom prst="rect">
            <a:avLst/>
          </a:prstGeom>
          <a:noFill/>
        </p:spPr>
        <p:txBody>
          <a:bodyPr wrap="square" rtlCol="0">
            <a:spAutoFit/>
          </a:bodyPr>
          <a:lstStyle/>
          <a:p>
            <a:pPr marL="342900" indent="-342900">
              <a:lnSpc>
                <a:spcPct val="110000"/>
              </a:lnSpc>
              <a:buFont typeface="Raleway" panose="020B0503030101060003" pitchFamily="34" charset="0"/>
              <a:buChar char="›"/>
            </a:pPr>
            <a:r>
              <a:rPr lang="fr-FR" dirty="0"/>
              <a:t>Déposez vos diapositives en avance </a:t>
            </a:r>
            <a:br>
              <a:rPr lang="fr-FR" dirty="0"/>
            </a:br>
            <a:r>
              <a:rPr lang="fr-FR" dirty="0"/>
              <a:t>(et non pas au moment de présenter)</a:t>
            </a:r>
          </a:p>
          <a:p>
            <a:pPr marL="800100" lvl="1" indent="-342900">
              <a:lnSpc>
                <a:spcPct val="110000"/>
              </a:lnSpc>
              <a:buFont typeface="Raleway" panose="020B0503030101060003" pitchFamily="34" charset="0"/>
              <a:buChar char="›"/>
            </a:pPr>
            <a:r>
              <a:rPr lang="fr-FR" dirty="0"/>
              <a:t>Chaque conférence a ses procédures, pensez à vérifier en amont</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Au moment du dépôt, pensez à vérifier le rendu sur l’ordinateur de la conférence</a:t>
            </a:r>
          </a:p>
          <a:p>
            <a:pPr marL="800100" lvl="1" indent="-342900">
              <a:lnSpc>
                <a:spcPct val="110000"/>
              </a:lnSpc>
              <a:buFont typeface="Raleway" panose="020B0503030101060003" pitchFamily="34" charset="0"/>
              <a:buChar char="›"/>
            </a:pPr>
            <a:r>
              <a:rPr lang="fr-FR" dirty="0"/>
              <a:t>En particulier polices et animations</a:t>
            </a:r>
          </a:p>
          <a:p>
            <a:pPr marL="800100" lvl="1" indent="-342900">
              <a:lnSpc>
                <a:spcPct val="110000"/>
              </a:lnSpc>
              <a:buFont typeface="Raleway" panose="020B0503030101060003" pitchFamily="34" charset="0"/>
              <a:buChar char="›"/>
            </a:pPr>
            <a:r>
              <a:rPr lang="fr-FR" dirty="0"/>
              <a:t>Ayez par sécurité une version PDF de votre présentation comme alternative</a:t>
            </a:r>
          </a:p>
          <a:p>
            <a:pPr marL="800100" lvl="1"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Respirez lentement et profondément quelques minutes avant le début</a:t>
            </a:r>
          </a:p>
          <a:p>
            <a:pPr marL="800100" lvl="1" indent="-342900">
              <a:lnSpc>
                <a:spcPct val="110000"/>
              </a:lnSpc>
              <a:buFont typeface="Raleway" panose="020B0503030101060003" pitchFamily="34" charset="0"/>
              <a:buChar char="›"/>
            </a:pPr>
            <a:r>
              <a:rPr lang="fr-FR" dirty="0"/>
              <a:t>Ca fera baisser le niveau </a:t>
            </a:r>
            <a:r>
              <a:rPr lang="fr-FR" dirty="0" err="1"/>
              <a:t>destress</a:t>
            </a:r>
            <a:endParaRPr lang="fr-FR" dirty="0"/>
          </a:p>
          <a:p>
            <a:pPr marL="800100" lvl="1"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dirty="0"/>
              <a:t>Ne parlez pas trop vite et articulez</a:t>
            </a:r>
          </a:p>
          <a:p>
            <a:pPr marL="342900" indent="-342900">
              <a:lnSpc>
                <a:spcPct val="110000"/>
              </a:lnSpc>
              <a:buFont typeface="Raleway" panose="020B0503030101060003" pitchFamily="34" charset="0"/>
              <a:buChar char="›"/>
            </a:pPr>
            <a:endParaRPr lang="fr-FR" dirty="0"/>
          </a:p>
          <a:p>
            <a:pPr marL="342900" indent="-342900">
              <a:lnSpc>
                <a:spcPct val="110000"/>
              </a:lnSpc>
              <a:buFont typeface="Raleway" panose="020B0503030101060003" pitchFamily="34" charset="0"/>
              <a:buChar char="›"/>
            </a:pPr>
            <a:r>
              <a:rPr lang="fr-FR"/>
              <a:t>Bonne chance !!</a:t>
            </a:r>
            <a:endParaRPr lang="fr-FR" dirty="0"/>
          </a:p>
        </p:txBody>
      </p:sp>
    </p:spTree>
    <p:extLst>
      <p:ext uri="{BB962C8B-B14F-4D97-AF65-F5344CB8AC3E}">
        <p14:creationId xmlns:p14="http://schemas.microsoft.com/office/powerpoint/2010/main" val="22126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3BB9E"/>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1DD9D5-A3CD-4E39-B510-A5E4F028C8DD}"/>
              </a:ext>
            </a:extLst>
          </p:cNvPr>
          <p:cNvSpPr txBox="1"/>
          <p:nvPr/>
        </p:nvSpPr>
        <p:spPr>
          <a:xfrm>
            <a:off x="1793380" y="2136339"/>
            <a:ext cx="8605241" cy="2585323"/>
          </a:xfrm>
          <a:prstGeom prst="rect">
            <a:avLst/>
          </a:prstGeom>
          <a:noFill/>
        </p:spPr>
        <p:txBody>
          <a:bodyPr wrap="none" rtlCol="0">
            <a:spAutoFit/>
          </a:bodyPr>
          <a:lstStyle/>
          <a:p>
            <a:pPr algn="ctr"/>
            <a:r>
              <a:rPr lang="fr-FR" sz="4800" dirty="0">
                <a:solidFill>
                  <a:schemeClr val="bg1"/>
                </a:solidFill>
                <a:latin typeface="Raleway ExtraLight" panose="020B0303030101060003" pitchFamily="34" charset="0"/>
              </a:rPr>
              <a:t>Et surtout,</a:t>
            </a:r>
          </a:p>
          <a:p>
            <a:pPr algn="ctr"/>
            <a:r>
              <a:rPr lang="fr-FR" sz="4800" dirty="0">
                <a:solidFill>
                  <a:schemeClr val="bg1"/>
                </a:solidFill>
                <a:latin typeface="Raleway ExtraLight" panose="020B0303030101060003" pitchFamily="34" charset="0"/>
              </a:rPr>
              <a:t>ne perdez jamais de vue votre</a:t>
            </a:r>
          </a:p>
          <a:p>
            <a:pPr algn="ctr"/>
            <a:r>
              <a:rPr lang="fr-FR" sz="6600" b="1" dirty="0">
                <a:solidFill>
                  <a:schemeClr val="bg1"/>
                </a:solidFill>
              </a:rPr>
              <a:t>message clé !</a:t>
            </a:r>
          </a:p>
        </p:txBody>
      </p:sp>
    </p:spTree>
    <p:extLst>
      <p:ext uri="{BB962C8B-B14F-4D97-AF65-F5344CB8AC3E}">
        <p14:creationId xmlns:p14="http://schemas.microsoft.com/office/powerpoint/2010/main" val="272519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3BB9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14EF3-A8B4-4CEE-88CA-27ECABFCBAA1}"/>
              </a:ext>
            </a:extLst>
          </p:cNvPr>
          <p:cNvSpPr>
            <a:spLocks noGrp="1"/>
          </p:cNvSpPr>
          <p:nvPr>
            <p:ph type="ctrTitle"/>
          </p:nvPr>
        </p:nvSpPr>
        <p:spPr>
          <a:xfrm>
            <a:off x="6492240" y="2133238"/>
            <a:ext cx="5218056" cy="2591525"/>
          </a:xfrm>
        </p:spPr>
        <p:txBody>
          <a:bodyPr anchor="ctr" anchorCtr="0">
            <a:noAutofit/>
          </a:bodyPr>
          <a:lstStyle/>
          <a:p>
            <a:pPr>
              <a:lnSpc>
                <a:spcPct val="100000"/>
              </a:lnSpc>
            </a:pPr>
            <a:r>
              <a:rPr lang="fr-FR" sz="6600" b="1" dirty="0">
                <a:solidFill>
                  <a:schemeClr val="bg1"/>
                </a:solidFill>
              </a:rPr>
              <a:t>MERCI</a:t>
            </a:r>
            <a:br>
              <a:rPr lang="fr-FR" sz="6600" b="1" dirty="0">
                <a:solidFill>
                  <a:schemeClr val="bg1"/>
                </a:solidFill>
              </a:rPr>
            </a:br>
            <a:r>
              <a:rPr lang="fr-FR" sz="2400" dirty="0">
                <a:solidFill>
                  <a:schemeClr val="bg1"/>
                </a:solidFill>
                <a:latin typeface="Raleway ExtraLight" panose="020B0303030101060003" pitchFamily="34" charset="0"/>
              </a:rPr>
              <a:t>retrouvez ce diaporama sur </a:t>
            </a:r>
            <a:r>
              <a:rPr lang="fr-FR" sz="2000" dirty="0">
                <a:solidFill>
                  <a:schemeClr val="bg1"/>
                </a:solidFill>
                <a:latin typeface="Raleway ExtraLight" panose="020B0303030101060003" pitchFamily="34" charset="0"/>
              </a:rPr>
              <a:t>http://joseph.larmarange.net/?article242</a:t>
            </a:r>
            <a:br>
              <a:rPr lang="fr-FR" sz="2000" dirty="0">
                <a:solidFill>
                  <a:schemeClr val="bg1"/>
                </a:solidFill>
                <a:latin typeface="Raleway ExtraLight" panose="020B0303030101060003" pitchFamily="34" charset="0"/>
              </a:rPr>
            </a:br>
            <a:br>
              <a:rPr lang="fr-FR" sz="2000" dirty="0">
                <a:solidFill>
                  <a:schemeClr val="bg1"/>
                </a:solidFill>
                <a:latin typeface="Raleway ExtraLight" panose="020B0303030101060003" pitchFamily="34" charset="0"/>
              </a:rPr>
            </a:br>
            <a:r>
              <a:rPr lang="fr-FR" sz="2000" dirty="0">
                <a:solidFill>
                  <a:schemeClr val="bg1"/>
                </a:solidFill>
                <a:latin typeface="Raleway ExtraLight" panose="020B0303030101060003" pitchFamily="34" charset="0"/>
              </a:rPr>
              <a:t>Remerciement spécial à Anne Bekelynck</a:t>
            </a:r>
            <a:endParaRPr lang="fr-FR" sz="4000" i="1" dirty="0">
              <a:solidFill>
                <a:schemeClr val="bg1"/>
              </a:solidFill>
              <a:latin typeface="Raleway Light" panose="020B0403030101060003" pitchFamily="34" charset="0"/>
            </a:endParaRPr>
          </a:p>
        </p:txBody>
      </p:sp>
      <p:pic>
        <p:nvPicPr>
          <p:cNvPr id="5" name="Picture 2" descr="Selective Focus Photography of Grey Condenser Microphone With Stand">
            <a:extLst>
              <a:ext uri="{FF2B5EF4-FFF2-40B4-BE49-F238E27FC236}">
                <a16:creationId xmlns:a16="http://schemas.microsoft.com/office/drawing/2014/main" id="{747D244B-420D-4390-85F5-CEA43607F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36" r="20336"/>
          <a:stretch/>
        </p:blipFill>
        <p:spPr bwMode="auto">
          <a:xfrm>
            <a:off x="0" y="4389"/>
            <a:ext cx="6096000" cy="685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1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Brown Gift Box">
            <a:extLst>
              <a:ext uri="{FF2B5EF4-FFF2-40B4-BE49-F238E27FC236}">
                <a16:creationId xmlns:a16="http://schemas.microsoft.com/office/drawing/2014/main" id="{C7505E46-E2D3-4245-8EE7-2686932151A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1996" r="12443" b="1"/>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29CBC4FA-1BB0-42B3-AC13-5A1CE2E86301}"/>
              </a:ext>
            </a:extLst>
          </p:cNvPr>
          <p:cNvSpPr txBox="1"/>
          <p:nvPr/>
        </p:nvSpPr>
        <p:spPr>
          <a:xfrm>
            <a:off x="6633205" y="2888343"/>
            <a:ext cx="5129171" cy="14949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i="1" dirty="0">
                <a:latin typeface="French Script MT" panose="03020402040607040605" pitchFamily="66" charset="0"/>
              </a:rPr>
              <a:t>Bonus</a:t>
            </a:r>
          </a:p>
        </p:txBody>
      </p:sp>
    </p:spTree>
    <p:extLst>
      <p:ext uri="{BB962C8B-B14F-4D97-AF65-F5344CB8AC3E}">
        <p14:creationId xmlns:p14="http://schemas.microsoft.com/office/powerpoint/2010/main" val="40092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5AFDD9-87C4-4624-893F-22C6CF2B5DF8}"/>
              </a:ext>
            </a:extLst>
          </p:cNvPr>
          <p:cNvSpPr>
            <a:spLocks noGrp="1"/>
          </p:cNvSpPr>
          <p:nvPr>
            <p:ph type="title"/>
          </p:nvPr>
        </p:nvSpPr>
        <p:spPr>
          <a:xfrm>
            <a:off x="845127" y="365760"/>
            <a:ext cx="10515600" cy="777240"/>
          </a:xfrm>
        </p:spPr>
        <p:txBody>
          <a:bodyPr/>
          <a:lstStyle/>
          <a:p>
            <a:r>
              <a:rPr lang="fr-FR"/>
              <a:t>On n’est pas à table : évitez les camemberts !</a:t>
            </a:r>
            <a:endParaRPr lang="fr-FR" dirty="0"/>
          </a:p>
        </p:txBody>
      </p:sp>
      <p:pic>
        <p:nvPicPr>
          <p:cNvPr id="18434" name="Picture 2">
            <a:extLst>
              <a:ext uri="{FF2B5EF4-FFF2-40B4-BE49-F238E27FC236}">
                <a16:creationId xmlns:a16="http://schemas.microsoft.com/office/drawing/2014/main" id="{08DF8091-E4D4-42A3-8747-947C50A5E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8" t="4744" r="4150" b="4894"/>
          <a:stretch/>
        </p:blipFill>
        <p:spPr bwMode="auto">
          <a:xfrm>
            <a:off x="4611581" y="1447699"/>
            <a:ext cx="3980873" cy="480588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www.data-to-viz.com/story/OneNumOneCat_files/figure-html/unnamed-chunk-4-1.png">
            <a:extLst>
              <a:ext uri="{FF2B5EF4-FFF2-40B4-BE49-F238E27FC236}">
                <a16:creationId xmlns:a16="http://schemas.microsoft.com/office/drawing/2014/main" id="{0131324F-BD4A-455A-AB75-A86380DD83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29" r="21323" b="22963"/>
          <a:stretch/>
        </p:blipFill>
        <p:spPr bwMode="auto">
          <a:xfrm>
            <a:off x="7899066" y="1143000"/>
            <a:ext cx="4049486" cy="528319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217EB17-3EE9-4B25-AC76-942D280F6699}"/>
              </a:ext>
            </a:extLst>
          </p:cNvPr>
          <p:cNvSpPr txBox="1"/>
          <p:nvPr/>
        </p:nvSpPr>
        <p:spPr>
          <a:xfrm>
            <a:off x="318337" y="1447699"/>
            <a:ext cx="2998177" cy="2579039"/>
          </a:xfrm>
          <a:prstGeom prst="rect">
            <a:avLst/>
          </a:prstGeom>
          <a:noFill/>
        </p:spPr>
        <p:txBody>
          <a:bodyPr wrap="square" rtlCol="0">
            <a:spAutoFit/>
          </a:bodyPr>
          <a:lstStyle/>
          <a:p>
            <a:pPr>
              <a:lnSpc>
                <a:spcPct val="110000"/>
              </a:lnSpc>
            </a:pPr>
            <a:r>
              <a:rPr lang="fr-FR" b="1"/>
              <a:t>Alternatives possible</a:t>
            </a:r>
          </a:p>
          <a:p>
            <a:pPr>
              <a:lnSpc>
                <a:spcPct val="110000"/>
              </a:lnSpc>
            </a:pPr>
            <a:endParaRPr lang="fr-FR" b="1"/>
          </a:p>
          <a:p>
            <a:pPr>
              <a:lnSpc>
                <a:spcPct val="110000"/>
              </a:lnSpc>
            </a:pPr>
            <a:endParaRPr lang="fr-FR" sz="1600"/>
          </a:p>
          <a:p>
            <a:pPr>
              <a:lnSpc>
                <a:spcPct val="110000"/>
              </a:lnSpc>
            </a:pPr>
            <a:endParaRPr lang="fr-FR" sz="1600"/>
          </a:p>
          <a:p>
            <a:pPr>
              <a:lnSpc>
                <a:spcPct val="110000"/>
              </a:lnSpc>
            </a:pPr>
            <a:endParaRPr lang="fr-FR" sz="1600"/>
          </a:p>
          <a:p>
            <a:pPr>
              <a:lnSpc>
                <a:spcPct val="110000"/>
              </a:lnSpc>
            </a:pPr>
            <a:r>
              <a:rPr lang="fr-FR" sz="1600"/>
              <a:t>À lire absolument :</a:t>
            </a:r>
          </a:p>
          <a:p>
            <a:pPr>
              <a:lnSpc>
                <a:spcPct val="110000"/>
              </a:lnSpc>
            </a:pPr>
            <a:endParaRPr lang="fr-FR" sz="1600"/>
          </a:p>
          <a:p>
            <a:pPr>
              <a:lnSpc>
                <a:spcPct val="110000"/>
              </a:lnSpc>
            </a:pPr>
            <a:r>
              <a:rPr lang="fr-FR" sz="1600"/>
              <a:t>https://www.data-to-viz.com/caveat/pie.html</a:t>
            </a:r>
            <a:endParaRPr lang="fr-FR" sz="1600" dirty="0"/>
          </a:p>
        </p:txBody>
      </p:sp>
      <p:pic>
        <p:nvPicPr>
          <p:cNvPr id="18438" name="Picture 6">
            <a:extLst>
              <a:ext uri="{FF2B5EF4-FFF2-40B4-BE49-F238E27FC236}">
                <a16:creationId xmlns:a16="http://schemas.microsoft.com/office/drawing/2014/main" id="{8CE6B251-50BF-4326-91B6-F4BF72A99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18" y="4453707"/>
            <a:ext cx="4223657" cy="168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B6981FF9-C602-4676-8B54-DA3F1679CB61}"/>
              </a:ext>
            </a:extLst>
          </p:cNvPr>
          <p:cNvSpPr txBox="1"/>
          <p:nvPr/>
        </p:nvSpPr>
        <p:spPr>
          <a:xfrm>
            <a:off x="6868160" y="529282"/>
            <a:ext cx="4772051" cy="5282793"/>
          </a:xfrm>
          <a:prstGeom prst="rect">
            <a:avLst/>
          </a:prstGeom>
          <a:noFill/>
        </p:spPr>
        <p:txBody>
          <a:bodyPr wrap="square" rtlCol="0">
            <a:spAutoFit/>
          </a:bodyPr>
          <a:lstStyle/>
          <a:p>
            <a:pPr>
              <a:lnSpc>
                <a:spcPct val="110000"/>
              </a:lnSpc>
            </a:pPr>
            <a:r>
              <a:rPr lang="fr-FR" sz="2800" b="1" dirty="0"/>
              <a:t>Définir le QOUAC</a:t>
            </a:r>
            <a:endParaRPr lang="fr-FR" sz="2800" dirty="0"/>
          </a:p>
          <a:p>
            <a:pPr>
              <a:lnSpc>
                <a:spcPct val="110000"/>
              </a:lnSpc>
            </a:pPr>
            <a:r>
              <a:rPr lang="fr-FR" sz="2000" dirty="0"/>
              <a:t>Quel Objectif Unique et </a:t>
            </a:r>
            <a:br>
              <a:rPr lang="fr-FR" sz="2000" dirty="0"/>
            </a:br>
            <a:r>
              <a:rPr lang="fr-FR" sz="2000" dirty="0"/>
              <a:t>Absolu de Communication ?</a:t>
            </a:r>
          </a:p>
          <a:p>
            <a:pPr>
              <a:lnSpc>
                <a:spcPct val="110000"/>
              </a:lnSpc>
            </a:pPr>
            <a:endParaRPr lang="fr-FR" sz="2000" dirty="0"/>
          </a:p>
          <a:p>
            <a:pPr>
              <a:lnSpc>
                <a:spcPct val="110000"/>
              </a:lnSpc>
            </a:pPr>
            <a:endParaRPr lang="fr-FR" sz="2000" dirty="0"/>
          </a:p>
          <a:p>
            <a:pPr>
              <a:lnSpc>
                <a:spcPct val="110000"/>
              </a:lnSpc>
            </a:pPr>
            <a:r>
              <a:rPr lang="fr-FR" sz="2000" dirty="0"/>
              <a:t>Une présentation =</a:t>
            </a:r>
          </a:p>
          <a:p>
            <a:pPr marL="342900" indent="-342900">
              <a:lnSpc>
                <a:spcPct val="110000"/>
              </a:lnSpc>
              <a:buFont typeface="Raleway" panose="020B0503030101060003" pitchFamily="34" charset="0"/>
              <a:buChar char="›"/>
            </a:pPr>
            <a:r>
              <a:rPr lang="fr-FR" sz="2000" dirty="0"/>
              <a:t>1 </a:t>
            </a:r>
            <a:r>
              <a:rPr lang="fr-FR" sz="2000" b="1" dirty="0"/>
              <a:t>message clé</a:t>
            </a:r>
          </a:p>
          <a:p>
            <a:pPr marL="342900" indent="-342900">
              <a:lnSpc>
                <a:spcPct val="110000"/>
              </a:lnSpc>
              <a:buFont typeface="Raleway" panose="020B0503030101060003" pitchFamily="34" charset="0"/>
              <a:buChar char="›"/>
            </a:pPr>
            <a:r>
              <a:rPr lang="fr-FR" sz="2000" dirty="0"/>
              <a:t>2-3 </a:t>
            </a:r>
            <a:r>
              <a:rPr lang="fr-FR" sz="2000" b="1" dirty="0"/>
              <a:t>idées fortes</a:t>
            </a:r>
          </a:p>
          <a:p>
            <a:pPr marL="342900" indent="-342900">
              <a:lnSpc>
                <a:spcPct val="110000"/>
              </a:lnSpc>
              <a:buFont typeface="Raleway" panose="020B0503030101060003" pitchFamily="34" charset="0"/>
              <a:buChar char="›"/>
            </a:pPr>
            <a:endParaRPr lang="fr-FR" sz="2000" dirty="0"/>
          </a:p>
          <a:p>
            <a:pPr>
              <a:lnSpc>
                <a:spcPct val="110000"/>
              </a:lnSpc>
            </a:pPr>
            <a:r>
              <a:rPr lang="fr-FR" sz="2000" dirty="0"/>
              <a:t>qui détermineront</a:t>
            </a:r>
          </a:p>
          <a:p>
            <a:pPr marL="342900" indent="-342900">
              <a:lnSpc>
                <a:spcPct val="110000"/>
              </a:lnSpc>
              <a:buFont typeface="Raleway" panose="020B0503030101060003" pitchFamily="34" charset="0"/>
              <a:buChar char="›"/>
            </a:pPr>
            <a:r>
              <a:rPr lang="fr-FR" sz="2000" dirty="0"/>
              <a:t>le </a:t>
            </a:r>
            <a:r>
              <a:rPr lang="fr-FR" sz="2000" b="1" dirty="0"/>
              <a:t>fil rouge </a:t>
            </a:r>
            <a:r>
              <a:rPr lang="fr-FR" sz="2000" dirty="0"/>
              <a:t>de la communication</a:t>
            </a:r>
          </a:p>
          <a:p>
            <a:pPr marL="342900" indent="-342900">
              <a:lnSpc>
                <a:spcPct val="110000"/>
              </a:lnSpc>
              <a:buFont typeface="Raleway" panose="020B0503030101060003" pitchFamily="34" charset="0"/>
              <a:buChar char="›"/>
            </a:pPr>
            <a:r>
              <a:rPr lang="fr-FR" sz="2000" dirty="0"/>
              <a:t>un </a:t>
            </a:r>
            <a:r>
              <a:rPr lang="fr-FR" sz="2000" b="1" dirty="0"/>
              <a:t>plan</a:t>
            </a:r>
            <a:r>
              <a:rPr lang="fr-FR" sz="2000" dirty="0"/>
              <a:t> selon une logique claire </a:t>
            </a:r>
            <a:br>
              <a:rPr lang="fr-FR" sz="2000" dirty="0"/>
            </a:br>
            <a:r>
              <a:rPr lang="fr-FR" sz="2000" dirty="0"/>
              <a:t>et précise</a:t>
            </a:r>
          </a:p>
          <a:p>
            <a:pPr marL="342900" indent="-342900">
              <a:lnSpc>
                <a:spcPct val="110000"/>
              </a:lnSpc>
              <a:buFont typeface="Raleway" panose="020B0503030101060003" pitchFamily="34" charset="0"/>
              <a:buChar char="›"/>
            </a:pPr>
            <a:endParaRPr lang="fr-FR" sz="2000" dirty="0"/>
          </a:p>
          <a:p>
            <a:pPr>
              <a:lnSpc>
                <a:spcPct val="110000"/>
              </a:lnSpc>
            </a:pPr>
            <a:r>
              <a:rPr lang="fr-FR" sz="2000" dirty="0"/>
              <a:t>tenant compte du </a:t>
            </a:r>
            <a:r>
              <a:rPr lang="fr-FR" sz="2000" b="1" dirty="0"/>
              <a:t>temps disponible</a:t>
            </a:r>
          </a:p>
        </p:txBody>
      </p:sp>
      <p:pic>
        <p:nvPicPr>
          <p:cNvPr id="2052" name="Picture 4" descr="Edison Bulb on Chalk Board">
            <a:extLst>
              <a:ext uri="{FF2B5EF4-FFF2-40B4-BE49-F238E27FC236}">
                <a16:creationId xmlns:a16="http://schemas.microsoft.com/office/drawing/2014/main" id="{88A736BE-03C5-4455-84B9-5BC412A84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02" r="13816"/>
          <a:stretch/>
        </p:blipFill>
        <p:spPr bwMode="auto">
          <a:xfrm>
            <a:off x="0" y="0"/>
            <a:ext cx="6094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fade">
                                      <p:cBhvr>
                                        <p:cTn id="2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F0835DC0-8F97-4DC7-986D-05D82CA86483}"/>
              </a:ext>
            </a:extLst>
          </p:cNvPr>
          <p:cNvSpPr/>
          <p:nvPr/>
        </p:nvSpPr>
        <p:spPr>
          <a:xfrm>
            <a:off x="471600" y="1647371"/>
            <a:ext cx="2160000" cy="2160000"/>
          </a:xfrm>
          <a:prstGeom prst="roundRect">
            <a:avLst>
              <a:gd name="adj" fmla="val 3380"/>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Fournir un support visuel</a:t>
            </a:r>
          </a:p>
          <a:p>
            <a:pPr algn="ctr"/>
            <a:endParaRPr lang="fr-FR" sz="1600" dirty="0">
              <a:solidFill>
                <a:schemeClr val="tx1"/>
              </a:solidFill>
            </a:endParaRPr>
          </a:p>
          <a:p>
            <a:pPr algn="ctr"/>
            <a:r>
              <a:rPr lang="fr-FR" sz="1600" dirty="0">
                <a:solidFill>
                  <a:schemeClr val="tx1"/>
                </a:solidFill>
              </a:rPr>
              <a:t>(tout le monde n’est pas auditif, langue…)</a:t>
            </a:r>
          </a:p>
        </p:txBody>
      </p:sp>
      <p:sp>
        <p:nvSpPr>
          <p:cNvPr id="13" name="Rectangle : coins arrondis 12">
            <a:extLst>
              <a:ext uri="{FF2B5EF4-FFF2-40B4-BE49-F238E27FC236}">
                <a16:creationId xmlns:a16="http://schemas.microsoft.com/office/drawing/2014/main" id="{BD5D6A83-7076-4052-A268-DB44E0BCE9FC}"/>
              </a:ext>
            </a:extLst>
          </p:cNvPr>
          <p:cNvSpPr/>
          <p:nvPr/>
        </p:nvSpPr>
        <p:spPr>
          <a:xfrm>
            <a:off x="3207543" y="1647371"/>
            <a:ext cx="2160000" cy="2160000"/>
          </a:xfrm>
          <a:prstGeom prst="roundRect">
            <a:avLst>
              <a:gd name="adj" fmla="val 3380"/>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Accompagner </a:t>
            </a:r>
            <a:br>
              <a:rPr lang="fr-FR" b="1" dirty="0">
                <a:solidFill>
                  <a:schemeClr val="tx1"/>
                </a:solidFill>
              </a:rPr>
            </a:br>
            <a:r>
              <a:rPr lang="fr-FR" b="1" dirty="0">
                <a:solidFill>
                  <a:schemeClr val="tx1"/>
                </a:solidFill>
              </a:rPr>
              <a:t>le propos</a:t>
            </a:r>
          </a:p>
          <a:p>
            <a:pPr algn="ctr"/>
            <a:endParaRPr lang="fr-FR" sz="1600" dirty="0">
              <a:solidFill>
                <a:schemeClr val="tx1"/>
              </a:solidFill>
            </a:endParaRPr>
          </a:p>
          <a:p>
            <a:pPr algn="ctr"/>
            <a:r>
              <a:rPr lang="fr-FR" sz="1600" dirty="0">
                <a:solidFill>
                  <a:schemeClr val="tx1"/>
                </a:solidFill>
              </a:rPr>
              <a:t>pour mieux suivre </a:t>
            </a:r>
            <a:br>
              <a:rPr lang="fr-FR" sz="1600" dirty="0">
                <a:solidFill>
                  <a:schemeClr val="tx1"/>
                </a:solidFill>
              </a:rPr>
            </a:br>
            <a:r>
              <a:rPr lang="fr-FR" sz="1600" dirty="0">
                <a:solidFill>
                  <a:schemeClr val="tx1"/>
                </a:solidFill>
              </a:rPr>
              <a:t>le discours</a:t>
            </a:r>
          </a:p>
        </p:txBody>
      </p:sp>
      <p:sp>
        <p:nvSpPr>
          <p:cNvPr id="14" name="Rectangle : coins arrondis 13">
            <a:extLst>
              <a:ext uri="{FF2B5EF4-FFF2-40B4-BE49-F238E27FC236}">
                <a16:creationId xmlns:a16="http://schemas.microsoft.com/office/drawing/2014/main" id="{D26A5D30-4F4F-48E0-BBD6-EF1363C83E08}"/>
              </a:ext>
            </a:extLst>
          </p:cNvPr>
          <p:cNvSpPr/>
          <p:nvPr/>
        </p:nvSpPr>
        <p:spPr>
          <a:xfrm>
            <a:off x="471600" y="4332514"/>
            <a:ext cx="2160000" cy="2160000"/>
          </a:xfrm>
          <a:prstGeom prst="roundRect">
            <a:avLst>
              <a:gd name="adj" fmla="val 3380"/>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Présenter des données</a:t>
            </a:r>
          </a:p>
          <a:p>
            <a:pPr algn="ctr"/>
            <a:endParaRPr lang="fr-FR" sz="1600" dirty="0">
              <a:solidFill>
                <a:schemeClr val="tx1"/>
              </a:solidFill>
            </a:endParaRPr>
          </a:p>
          <a:p>
            <a:pPr algn="ctr"/>
            <a:r>
              <a:rPr lang="fr-FR" sz="1600" dirty="0">
                <a:solidFill>
                  <a:schemeClr val="tx1"/>
                </a:solidFill>
              </a:rPr>
              <a:t>tableaux, graphiques verbatims</a:t>
            </a:r>
          </a:p>
        </p:txBody>
      </p:sp>
      <p:sp>
        <p:nvSpPr>
          <p:cNvPr id="15" name="Rectangle : coins arrondis 14">
            <a:extLst>
              <a:ext uri="{FF2B5EF4-FFF2-40B4-BE49-F238E27FC236}">
                <a16:creationId xmlns:a16="http://schemas.microsoft.com/office/drawing/2014/main" id="{7E12ACAA-8DCE-44B2-86E5-E8B20C7F9F73}"/>
              </a:ext>
            </a:extLst>
          </p:cNvPr>
          <p:cNvSpPr/>
          <p:nvPr/>
        </p:nvSpPr>
        <p:spPr>
          <a:xfrm>
            <a:off x="6792571" y="1647371"/>
            <a:ext cx="2160000" cy="2160000"/>
          </a:xfrm>
          <a:prstGeom prst="roundRect">
            <a:avLst>
              <a:gd name="adj" fmla="val 3380"/>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Distraire l’auditoire</a:t>
            </a:r>
          </a:p>
          <a:p>
            <a:pPr algn="ctr"/>
            <a:endParaRPr lang="fr-FR" sz="1600" dirty="0">
              <a:solidFill>
                <a:schemeClr val="tx1"/>
              </a:solidFill>
            </a:endParaRPr>
          </a:p>
          <a:p>
            <a:pPr algn="ctr"/>
            <a:r>
              <a:rPr lang="fr-FR" sz="1600" dirty="0">
                <a:solidFill>
                  <a:schemeClr val="tx1"/>
                </a:solidFill>
              </a:rPr>
              <a:t>en détournant l’attention</a:t>
            </a:r>
          </a:p>
        </p:txBody>
      </p:sp>
      <p:sp>
        <p:nvSpPr>
          <p:cNvPr id="16" name="Rectangle : coins arrondis 15">
            <a:extLst>
              <a:ext uri="{FF2B5EF4-FFF2-40B4-BE49-F238E27FC236}">
                <a16:creationId xmlns:a16="http://schemas.microsoft.com/office/drawing/2014/main" id="{3A209D1D-1BC9-4C39-B50D-08B0CC73995B}"/>
              </a:ext>
            </a:extLst>
          </p:cNvPr>
          <p:cNvSpPr/>
          <p:nvPr/>
        </p:nvSpPr>
        <p:spPr>
          <a:xfrm>
            <a:off x="9564800" y="1647371"/>
            <a:ext cx="2160000" cy="2160000"/>
          </a:xfrm>
          <a:prstGeom prst="roundRect">
            <a:avLst>
              <a:gd name="adj" fmla="val 3380"/>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Fournir des informations inutiles</a:t>
            </a:r>
          </a:p>
          <a:p>
            <a:pPr algn="ctr"/>
            <a:endParaRPr lang="fr-FR" sz="1600" dirty="0">
              <a:solidFill>
                <a:schemeClr val="tx1"/>
              </a:solidFill>
            </a:endParaRPr>
          </a:p>
          <a:p>
            <a:pPr algn="ctr"/>
            <a:r>
              <a:rPr lang="fr-FR" sz="1600" dirty="0">
                <a:solidFill>
                  <a:schemeClr val="tx1"/>
                </a:solidFill>
              </a:rPr>
              <a:t>non reprises dans </a:t>
            </a:r>
            <a:br>
              <a:rPr lang="fr-FR" sz="1600" dirty="0">
                <a:solidFill>
                  <a:schemeClr val="tx1"/>
                </a:solidFill>
              </a:rPr>
            </a:br>
            <a:r>
              <a:rPr lang="fr-FR" sz="1600" dirty="0">
                <a:solidFill>
                  <a:schemeClr val="tx1"/>
                </a:solidFill>
              </a:rPr>
              <a:t>le discours</a:t>
            </a:r>
          </a:p>
        </p:txBody>
      </p:sp>
      <p:sp>
        <p:nvSpPr>
          <p:cNvPr id="17" name="Rectangle : coins arrondis 16">
            <a:extLst>
              <a:ext uri="{FF2B5EF4-FFF2-40B4-BE49-F238E27FC236}">
                <a16:creationId xmlns:a16="http://schemas.microsoft.com/office/drawing/2014/main" id="{F4B093BC-3FAB-463F-A75A-869A9AB22B69}"/>
              </a:ext>
            </a:extLst>
          </p:cNvPr>
          <p:cNvSpPr/>
          <p:nvPr/>
        </p:nvSpPr>
        <p:spPr>
          <a:xfrm>
            <a:off x="6792571" y="4332514"/>
            <a:ext cx="2160000" cy="2160000"/>
          </a:xfrm>
          <a:prstGeom prst="roundRect">
            <a:avLst>
              <a:gd name="adj" fmla="val 3380"/>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Être votre </a:t>
            </a:r>
            <a:br>
              <a:rPr lang="fr-FR" b="1" dirty="0">
                <a:solidFill>
                  <a:schemeClr val="tx1"/>
                </a:solidFill>
              </a:rPr>
            </a:br>
            <a:r>
              <a:rPr lang="fr-FR" b="1" dirty="0">
                <a:solidFill>
                  <a:schemeClr val="tx1"/>
                </a:solidFill>
              </a:rPr>
              <a:t>pense-bête</a:t>
            </a:r>
          </a:p>
          <a:p>
            <a:pPr algn="ctr"/>
            <a:endParaRPr lang="fr-FR" sz="1600" dirty="0">
              <a:solidFill>
                <a:schemeClr val="tx1"/>
              </a:solidFill>
            </a:endParaRPr>
          </a:p>
          <a:p>
            <a:pPr algn="ctr"/>
            <a:r>
              <a:rPr lang="fr-FR" sz="1600" dirty="0">
                <a:solidFill>
                  <a:schemeClr val="tx1"/>
                </a:solidFill>
              </a:rPr>
              <a:t>(si besoin, </a:t>
            </a:r>
            <a:br>
              <a:rPr lang="fr-FR" sz="1600" dirty="0">
                <a:solidFill>
                  <a:schemeClr val="tx1"/>
                </a:solidFill>
              </a:rPr>
            </a:br>
            <a:r>
              <a:rPr lang="fr-FR" sz="1600" dirty="0">
                <a:solidFill>
                  <a:schemeClr val="tx1"/>
                </a:solidFill>
              </a:rPr>
              <a:t>faire des fiches)</a:t>
            </a:r>
          </a:p>
        </p:txBody>
      </p:sp>
      <p:sp>
        <p:nvSpPr>
          <p:cNvPr id="18" name="Rectangle : coins arrondis 17">
            <a:extLst>
              <a:ext uri="{FF2B5EF4-FFF2-40B4-BE49-F238E27FC236}">
                <a16:creationId xmlns:a16="http://schemas.microsoft.com/office/drawing/2014/main" id="{92D0A338-416A-4EAF-BA21-E30B23EB2393}"/>
              </a:ext>
            </a:extLst>
          </p:cNvPr>
          <p:cNvSpPr/>
          <p:nvPr/>
        </p:nvSpPr>
        <p:spPr>
          <a:xfrm>
            <a:off x="3207543" y="4332514"/>
            <a:ext cx="2160000" cy="2160000"/>
          </a:xfrm>
          <a:prstGeom prst="roundRect">
            <a:avLst>
              <a:gd name="adj" fmla="val 3380"/>
            </a:avLst>
          </a:prstGeom>
          <a:solidFill>
            <a:schemeClr val="accent3">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Mettre </a:t>
            </a:r>
            <a:br>
              <a:rPr lang="fr-FR" b="1" dirty="0">
                <a:solidFill>
                  <a:schemeClr val="tx1"/>
                </a:solidFill>
              </a:rPr>
            </a:br>
            <a:r>
              <a:rPr lang="fr-FR" b="1" dirty="0">
                <a:solidFill>
                  <a:schemeClr val="tx1"/>
                </a:solidFill>
              </a:rPr>
              <a:t>en avant votre message clé</a:t>
            </a:r>
          </a:p>
        </p:txBody>
      </p:sp>
      <p:sp>
        <p:nvSpPr>
          <p:cNvPr id="19" name="Rectangle : coins arrondis 18">
            <a:extLst>
              <a:ext uri="{FF2B5EF4-FFF2-40B4-BE49-F238E27FC236}">
                <a16:creationId xmlns:a16="http://schemas.microsoft.com/office/drawing/2014/main" id="{0AFC953B-D24C-4CE8-8BDB-DFF0BDF39A83}"/>
              </a:ext>
            </a:extLst>
          </p:cNvPr>
          <p:cNvSpPr/>
          <p:nvPr/>
        </p:nvSpPr>
        <p:spPr>
          <a:xfrm>
            <a:off x="9560400" y="4332514"/>
            <a:ext cx="2160000" cy="2160000"/>
          </a:xfrm>
          <a:prstGeom prst="roundRect">
            <a:avLst>
              <a:gd name="adj" fmla="val 3380"/>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solidFill>
              </a:rPr>
              <a:t>Être purement décoratif</a:t>
            </a:r>
          </a:p>
          <a:p>
            <a:pPr algn="ctr"/>
            <a:endParaRPr lang="fr-FR" sz="1600" dirty="0">
              <a:solidFill>
                <a:schemeClr val="tx1"/>
              </a:solidFill>
            </a:endParaRPr>
          </a:p>
          <a:p>
            <a:pPr algn="ctr"/>
            <a:r>
              <a:rPr lang="fr-FR" sz="1600" dirty="0">
                <a:solidFill>
                  <a:schemeClr val="tx1"/>
                </a:solidFill>
              </a:rPr>
              <a:t>(mieux vaut ne pas avoir de diaporama)</a:t>
            </a:r>
          </a:p>
        </p:txBody>
      </p:sp>
      <p:sp>
        <p:nvSpPr>
          <p:cNvPr id="7" name="ZoneTexte 6">
            <a:extLst>
              <a:ext uri="{FF2B5EF4-FFF2-40B4-BE49-F238E27FC236}">
                <a16:creationId xmlns:a16="http://schemas.microsoft.com/office/drawing/2014/main" id="{810A3CD4-411E-49DC-AADD-6928D88813AE}"/>
              </a:ext>
            </a:extLst>
          </p:cNvPr>
          <p:cNvSpPr txBox="1"/>
          <p:nvPr/>
        </p:nvSpPr>
        <p:spPr>
          <a:xfrm>
            <a:off x="4600237" y="242115"/>
            <a:ext cx="2991525" cy="584775"/>
          </a:xfrm>
          <a:prstGeom prst="rect">
            <a:avLst/>
          </a:prstGeom>
          <a:noFill/>
        </p:spPr>
        <p:txBody>
          <a:bodyPr wrap="none" rtlCol="0">
            <a:spAutoFit/>
          </a:bodyPr>
          <a:lstStyle/>
          <a:p>
            <a:pPr algn="ctr"/>
            <a:r>
              <a:rPr lang="fr-FR" sz="3200" b="1" dirty="0">
                <a:solidFill>
                  <a:srgbClr val="63BB9E"/>
                </a:solidFill>
              </a:rPr>
              <a:t>Un Diaporama</a:t>
            </a:r>
          </a:p>
        </p:txBody>
      </p:sp>
      <p:sp>
        <p:nvSpPr>
          <p:cNvPr id="8" name="ZoneTexte 7">
            <a:extLst>
              <a:ext uri="{FF2B5EF4-FFF2-40B4-BE49-F238E27FC236}">
                <a16:creationId xmlns:a16="http://schemas.microsoft.com/office/drawing/2014/main" id="{3465E042-9990-423A-9D56-CB09703624A1}"/>
              </a:ext>
            </a:extLst>
          </p:cNvPr>
          <p:cNvSpPr txBox="1"/>
          <p:nvPr/>
        </p:nvSpPr>
        <p:spPr>
          <a:xfrm>
            <a:off x="1938075" y="1006298"/>
            <a:ext cx="1911101" cy="461665"/>
          </a:xfrm>
          <a:prstGeom prst="rect">
            <a:avLst/>
          </a:prstGeom>
          <a:noFill/>
        </p:spPr>
        <p:txBody>
          <a:bodyPr wrap="none" rtlCol="0">
            <a:spAutoFit/>
          </a:bodyPr>
          <a:lstStyle/>
          <a:p>
            <a:pPr algn="ctr"/>
            <a:r>
              <a:rPr lang="fr-FR" sz="2400" b="1" dirty="0"/>
              <a:t>doit servir à</a:t>
            </a:r>
          </a:p>
        </p:txBody>
      </p:sp>
      <p:sp>
        <p:nvSpPr>
          <p:cNvPr id="22" name="ZoneTexte 21">
            <a:extLst>
              <a:ext uri="{FF2B5EF4-FFF2-40B4-BE49-F238E27FC236}">
                <a16:creationId xmlns:a16="http://schemas.microsoft.com/office/drawing/2014/main" id="{B22F691C-F39D-4DCF-9E2D-7AB509E30EA0}"/>
              </a:ext>
            </a:extLst>
          </p:cNvPr>
          <p:cNvSpPr txBox="1"/>
          <p:nvPr/>
        </p:nvSpPr>
        <p:spPr>
          <a:xfrm>
            <a:off x="8342826" y="1006297"/>
            <a:ext cx="1808508" cy="461665"/>
          </a:xfrm>
          <a:prstGeom prst="rect">
            <a:avLst/>
          </a:prstGeom>
          <a:noFill/>
        </p:spPr>
        <p:txBody>
          <a:bodyPr wrap="none" rtlCol="0">
            <a:spAutoFit/>
          </a:bodyPr>
          <a:lstStyle/>
          <a:p>
            <a:pPr algn="ctr"/>
            <a:r>
              <a:rPr lang="fr-FR" sz="2400" b="1" dirty="0"/>
              <a:t>ne doit pas</a:t>
            </a:r>
          </a:p>
        </p:txBody>
      </p:sp>
    </p:spTree>
    <p:extLst>
      <p:ext uri="{BB962C8B-B14F-4D97-AF65-F5344CB8AC3E}">
        <p14:creationId xmlns:p14="http://schemas.microsoft.com/office/powerpoint/2010/main" val="4020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8"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6DD2BE7-6DDC-4EAF-BB4C-747ED7A4898F}"/>
              </a:ext>
            </a:extLst>
          </p:cNvPr>
          <p:cNvSpPr txBox="1"/>
          <p:nvPr/>
        </p:nvSpPr>
        <p:spPr>
          <a:xfrm>
            <a:off x="640080" y="5488350"/>
            <a:ext cx="10911840" cy="11069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i="1" dirty="0">
                <a:latin typeface="French Script MT" panose="03020402040607040605" pitchFamily="66" charset="0"/>
              </a:rPr>
              <a:t>Les choses à ne pas faire dans un </a:t>
            </a:r>
            <a:r>
              <a:rPr lang="en-US" sz="6000" i="1" dirty="0" err="1">
                <a:latin typeface="French Script MT" panose="03020402040607040605" pitchFamily="66" charset="0"/>
              </a:rPr>
              <a:t>diaporama</a:t>
            </a:r>
            <a:endParaRPr lang="en-US" sz="6000" i="1" dirty="0">
              <a:latin typeface="French Script MT" panose="03020402040607040605" pitchFamily="66" charset="0"/>
            </a:endParaRPr>
          </a:p>
        </p:txBody>
      </p:sp>
      <p:pic>
        <p:nvPicPr>
          <p:cNvPr id="5122" name="Picture 2" descr="RÃ©sultat de recherche d'images pour &quot;les choses Ã  ne pas dire lemrecier&quot;">
            <a:extLst>
              <a:ext uri="{FF2B5EF4-FFF2-40B4-BE49-F238E27FC236}">
                <a16:creationId xmlns:a16="http://schemas.microsoft.com/office/drawing/2014/main" id="{70126615-96CA-48A1-8E7E-7E165CB16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68" r="1" b="19100"/>
          <a:stretch/>
        </p:blipFill>
        <p:spPr bwMode="auto">
          <a:xfrm>
            <a:off x="640080" y="549955"/>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67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D0E15-3F2A-4199-85AE-F3C7DC411759}"/>
              </a:ext>
            </a:extLst>
          </p:cNvPr>
          <p:cNvSpPr>
            <a:spLocks noGrp="1"/>
          </p:cNvSpPr>
          <p:nvPr>
            <p:ph type="title"/>
          </p:nvPr>
        </p:nvSpPr>
        <p:spPr/>
        <p:txBody>
          <a:bodyPr anchor="ctr" anchorCtr="0">
            <a:normAutofit/>
          </a:bodyPr>
          <a:lstStyle/>
          <a:p>
            <a:pPr algn="ctr"/>
            <a:r>
              <a:rPr lang="fr-FR" dirty="0">
                <a:solidFill>
                  <a:srgbClr val="63BB9E"/>
                </a:solidFill>
              </a:rPr>
              <a:t>Trop de texte tue le texte !</a:t>
            </a:r>
          </a:p>
        </p:txBody>
      </p:sp>
      <p:sp>
        <p:nvSpPr>
          <p:cNvPr id="4" name="Espace réservé du contenu 3">
            <a:extLst>
              <a:ext uri="{FF2B5EF4-FFF2-40B4-BE49-F238E27FC236}">
                <a16:creationId xmlns:a16="http://schemas.microsoft.com/office/drawing/2014/main" id="{8DF80956-10C0-4C78-AC1B-1A8228BC777D}"/>
              </a:ext>
            </a:extLst>
          </p:cNvPr>
          <p:cNvSpPr>
            <a:spLocks noGrp="1"/>
          </p:cNvSpPr>
          <p:nvPr>
            <p:ph idx="1"/>
          </p:nvPr>
        </p:nvSpPr>
        <p:spPr>
          <a:xfrm>
            <a:off x="845127" y="1284514"/>
            <a:ext cx="10515600" cy="5290457"/>
          </a:xfrm>
        </p:spPr>
        <p:txBody>
          <a:bodyPr>
            <a:normAutofit fontScale="92500" lnSpcReduction="20000"/>
          </a:bodyPr>
          <a:lstStyle/>
          <a:p>
            <a:pPr>
              <a:lnSpc>
                <a:spcPct val="120000"/>
              </a:lnSpc>
            </a:pPr>
            <a:r>
              <a:rPr lang="fr-FR" sz="1600" dirty="0"/>
              <a:t>Objectifs</a:t>
            </a:r>
          </a:p>
          <a:p>
            <a:pPr lvl="1">
              <a:lnSpc>
                <a:spcPct val="120000"/>
              </a:lnSpc>
            </a:pPr>
            <a:r>
              <a:rPr lang="fr-FR" sz="1400" dirty="0"/>
              <a:t>L’objectif premier d’un diaporama est de faire passer une idée. La communication est un élément indispensable à la transmission d’une idée d’où l’importance de la présentation. En effet, la présentation d’un diaporama, si elle est convenablement effectuée, peut être considérée comme un outil stratégique, valorisant la transmission de l’information et donc l’efficience de l’entreprise.</a:t>
            </a:r>
          </a:p>
          <a:p>
            <a:pPr lvl="1">
              <a:lnSpc>
                <a:spcPct val="120000"/>
              </a:lnSpc>
            </a:pPr>
            <a:r>
              <a:rPr lang="fr-FR" sz="1400" dirty="0"/>
              <a:t>Le but d’une présentation est de pouvoir capter l’attention de son auditoire dès les premières secondes et par la suite de le convaincre. C’est ce qu’on appelle le pilotage de la transmission du message. Une mauvaise présentation de diaporama ennuiera l’auditoire et le message à délivrer ne sera donc pas encré dans leur mémoire. La présentation sera alors synonyme de perte de temps et d'énergie pour les auditeurs et l'orateur.</a:t>
            </a:r>
          </a:p>
          <a:p>
            <a:pPr lvl="1">
              <a:lnSpc>
                <a:spcPct val="120000"/>
              </a:lnSpc>
            </a:pPr>
            <a:r>
              <a:rPr lang="fr-FR" sz="1400" dirty="0"/>
              <a:t>C’est pourquoi L’importance de l’orateur et la maîtrise de sa présentation orale comme des Règles d’utilisation sont essentiels à un diaporama de qualité.</a:t>
            </a:r>
          </a:p>
          <a:p>
            <a:pPr lvl="1">
              <a:lnSpc>
                <a:spcPct val="120000"/>
              </a:lnSpc>
            </a:pPr>
            <a:endParaRPr lang="fr-FR" sz="1400" dirty="0"/>
          </a:p>
          <a:p>
            <a:pPr>
              <a:lnSpc>
                <a:spcPct val="120000"/>
              </a:lnSpc>
            </a:pPr>
            <a:r>
              <a:rPr lang="fr-FR" sz="1600" dirty="0"/>
              <a:t>Logiciel</a:t>
            </a:r>
          </a:p>
          <a:p>
            <a:pPr lvl="1">
              <a:lnSpc>
                <a:spcPct val="120000"/>
              </a:lnSpc>
            </a:pPr>
            <a:r>
              <a:rPr lang="fr-FR" sz="1400" dirty="0"/>
              <a:t>Lorsqu’on parle de diaporama, on pense directement à Microsoft Office PowerPoint. En effet, PowerPoint est le logiciel de présentation le plus connu, le plus utilisé, aussi bien au niveau professionnel qu’au niveau personnel. L’utilisation et la prise en main de Microsoft Powerpoint, permettant l’acquisition des concepts de bases aux fonctionnalités les plus avancées.</a:t>
            </a:r>
          </a:p>
          <a:p>
            <a:pPr lvl="1">
              <a:lnSpc>
                <a:spcPct val="120000"/>
              </a:lnSpc>
            </a:pPr>
            <a:r>
              <a:rPr lang="fr-FR" sz="1400" dirty="0"/>
              <a:t>Cependant Microsoft PowerPoint n’est pas l’unique concepteur de diaporama. Il existe une grande quantité de logiciels permettant d’élaborer un diaporama. La plupart de ceux-ci proposent des fonctionnalités équivalentes à celles de PowerPoint.</a:t>
            </a:r>
          </a:p>
          <a:p>
            <a:pPr lvl="1">
              <a:lnSpc>
                <a:spcPct val="120000"/>
              </a:lnSpc>
            </a:pPr>
            <a:r>
              <a:rPr lang="fr-FR" sz="1400" dirty="0"/>
              <a:t>Voici les principaux concurrents de Microsoft PowerPoint : OpenOffice.org </a:t>
            </a:r>
            <a:r>
              <a:rPr lang="fr-FR" sz="1400" dirty="0" err="1"/>
              <a:t>Impress</a:t>
            </a:r>
            <a:r>
              <a:rPr lang="fr-FR" sz="1400" dirty="0"/>
              <a:t>, Google Docs </a:t>
            </a:r>
            <a:r>
              <a:rPr lang="fr-FR" sz="1400" dirty="0" err="1"/>
              <a:t>Presentations</a:t>
            </a:r>
            <a:r>
              <a:rPr lang="fr-FR" sz="1400" dirty="0"/>
              <a:t>, Prezi, </a:t>
            </a:r>
            <a:r>
              <a:rPr lang="fr-FR" sz="1400" dirty="0" err="1"/>
              <a:t>SlideRocket</a:t>
            </a:r>
            <a:r>
              <a:rPr lang="fr-FR" sz="1400" dirty="0"/>
              <a:t>, </a:t>
            </a:r>
            <a:r>
              <a:rPr lang="fr-FR" sz="1400" dirty="0" err="1"/>
              <a:t>Zoho</a:t>
            </a:r>
            <a:r>
              <a:rPr lang="fr-FR" sz="1400" dirty="0"/>
              <a:t> Show, sont quelques exemples de logiciels de diaporama.</a:t>
            </a:r>
          </a:p>
        </p:txBody>
      </p:sp>
      <p:sp>
        <p:nvSpPr>
          <p:cNvPr id="7" name="ZoneTexte 6">
            <a:extLst>
              <a:ext uri="{FF2B5EF4-FFF2-40B4-BE49-F238E27FC236}">
                <a16:creationId xmlns:a16="http://schemas.microsoft.com/office/drawing/2014/main" id="{6BF9349D-7331-4505-8CC2-A66FCA036048}"/>
              </a:ext>
            </a:extLst>
          </p:cNvPr>
          <p:cNvSpPr txBox="1"/>
          <p:nvPr/>
        </p:nvSpPr>
        <p:spPr>
          <a:xfrm>
            <a:off x="5573486" y="6492240"/>
            <a:ext cx="6466114" cy="276999"/>
          </a:xfrm>
          <a:prstGeom prst="rect">
            <a:avLst/>
          </a:prstGeom>
          <a:noFill/>
        </p:spPr>
        <p:txBody>
          <a:bodyPr wrap="square" rtlCol="0">
            <a:spAutoFit/>
          </a:bodyPr>
          <a:lstStyle/>
          <a:p>
            <a:pPr algn="r"/>
            <a:r>
              <a:rPr lang="fr-FR" sz="1200" dirty="0"/>
              <a:t>Source : https://fr.wikiversity.org/wiki/Diaporamas/L%27art_des_diaporamas</a:t>
            </a:r>
          </a:p>
        </p:txBody>
      </p:sp>
    </p:spTree>
    <p:extLst>
      <p:ext uri="{BB962C8B-B14F-4D97-AF65-F5344CB8AC3E}">
        <p14:creationId xmlns:p14="http://schemas.microsoft.com/office/powerpoint/2010/main" val="1306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ssociÃ©e">
            <a:extLst>
              <a:ext uri="{FF2B5EF4-FFF2-40B4-BE49-F238E27FC236}">
                <a16:creationId xmlns:a16="http://schemas.microsoft.com/office/drawing/2014/main" id="{9D302747-BA9C-4BE2-8A61-CD57014FD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3"/>
          <a:stretch/>
        </p:blipFill>
        <p:spPr bwMode="auto">
          <a:xfrm>
            <a:off x="7286171" y="94343"/>
            <a:ext cx="3633036" cy="19509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2ED29E-9089-4428-9917-20129F3BB513}"/>
              </a:ext>
            </a:extLst>
          </p:cNvPr>
          <p:cNvSpPr/>
          <p:nvPr/>
        </p:nvSpPr>
        <p:spPr>
          <a:xfrm>
            <a:off x="0" y="0"/>
            <a:ext cx="6094594" cy="6858000"/>
          </a:xfrm>
          <a:prstGeom prst="rect">
            <a:avLst/>
          </a:prstGeom>
          <a:solidFill>
            <a:srgbClr val="63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5C6EDDD-F759-46CD-B611-2ACE5798F3DC}"/>
              </a:ext>
            </a:extLst>
          </p:cNvPr>
          <p:cNvSpPr txBox="1"/>
          <p:nvPr/>
        </p:nvSpPr>
        <p:spPr>
          <a:xfrm>
            <a:off x="421342" y="529282"/>
            <a:ext cx="5130372" cy="5788316"/>
          </a:xfrm>
          <a:prstGeom prst="rect">
            <a:avLst/>
          </a:prstGeom>
          <a:noFill/>
        </p:spPr>
        <p:txBody>
          <a:bodyPr wrap="square" rtlCol="0">
            <a:spAutoFit/>
          </a:bodyPr>
          <a:lstStyle/>
          <a:p>
            <a:pPr>
              <a:lnSpc>
                <a:spcPct val="110000"/>
              </a:lnSpc>
            </a:pPr>
            <a:r>
              <a:rPr lang="fr-FR" sz="3200" b="1" dirty="0">
                <a:solidFill>
                  <a:schemeClr val="bg1"/>
                </a:solidFill>
              </a:rPr>
              <a:t>Gestion des couleurs</a:t>
            </a:r>
            <a:endParaRPr lang="fr-FR" sz="3200" dirty="0">
              <a:solidFill>
                <a:schemeClr val="bg1"/>
              </a:solidFill>
            </a:endParaRPr>
          </a:p>
          <a:p>
            <a:pPr>
              <a:lnSpc>
                <a:spcPct val="110000"/>
              </a:lnSpc>
            </a:pPr>
            <a:endParaRPr lang="fr-FR" sz="2000" dirty="0">
              <a:solidFill>
                <a:schemeClr val="bg1"/>
              </a:solidFill>
            </a:endParaRPr>
          </a:p>
          <a:p>
            <a:pPr marL="342900" indent="-342900">
              <a:lnSpc>
                <a:spcPct val="110000"/>
              </a:lnSpc>
              <a:buFont typeface="Raleway" panose="020B0503030101060003" pitchFamily="34" charset="0"/>
              <a:buChar char="›"/>
            </a:pPr>
            <a:r>
              <a:rPr lang="fr-FR" sz="2200" dirty="0">
                <a:solidFill>
                  <a:schemeClr val="accent5">
                    <a:lumMod val="75000"/>
                  </a:schemeClr>
                </a:solidFill>
              </a:rPr>
              <a:t>Bleu-vert sur vert, </a:t>
            </a:r>
            <a:br>
              <a:rPr lang="fr-FR" sz="2200" dirty="0">
                <a:solidFill>
                  <a:schemeClr val="accent5">
                    <a:lumMod val="75000"/>
                  </a:schemeClr>
                </a:solidFill>
              </a:rPr>
            </a:br>
            <a:r>
              <a:rPr lang="fr-FR" sz="2200" dirty="0">
                <a:solidFill>
                  <a:schemeClr val="accent5">
                    <a:lumMod val="75000"/>
                  </a:schemeClr>
                </a:solidFill>
              </a:rPr>
              <a:t>vous trouvez cela </a:t>
            </a:r>
            <a:r>
              <a:rPr lang="fr-FR" sz="2200" b="1" dirty="0">
                <a:solidFill>
                  <a:schemeClr val="accent5">
                    <a:lumMod val="75000"/>
                  </a:schemeClr>
                </a:solidFill>
              </a:rPr>
              <a:t>lisible</a:t>
            </a:r>
            <a:r>
              <a:rPr lang="fr-FR" sz="2200" dirty="0">
                <a:solidFill>
                  <a:schemeClr val="accent5">
                    <a:lumMod val="75000"/>
                  </a:schemeClr>
                </a:solidFill>
              </a:rPr>
              <a:t> ?</a:t>
            </a:r>
          </a:p>
          <a:p>
            <a:pPr marL="342900" indent="-342900">
              <a:lnSpc>
                <a:spcPct val="110000"/>
              </a:lnSpc>
              <a:buFont typeface="Raleway" panose="020B0503030101060003" pitchFamily="34" charset="0"/>
              <a:buChar char="›"/>
            </a:pPr>
            <a:endParaRPr lang="fr-FR" sz="2200" dirty="0">
              <a:solidFill>
                <a:schemeClr val="bg1"/>
              </a:solidFill>
            </a:endParaRPr>
          </a:p>
          <a:p>
            <a:pPr marL="342900" indent="-342900">
              <a:lnSpc>
                <a:spcPct val="110000"/>
              </a:lnSpc>
              <a:buFont typeface="Raleway" panose="020B0503030101060003" pitchFamily="34" charset="0"/>
              <a:buChar char="›"/>
            </a:pPr>
            <a:r>
              <a:rPr lang="fr-FR" sz="2200" dirty="0">
                <a:solidFill>
                  <a:srgbClr val="FFFF00"/>
                </a:solidFill>
              </a:rPr>
              <a:t>Ou encore jaune sur vert ? Certaines couleurs ne se mélangent pas vraiment ensemble.</a:t>
            </a:r>
          </a:p>
          <a:p>
            <a:pPr marL="342900" indent="-342900">
              <a:lnSpc>
                <a:spcPct val="110000"/>
              </a:lnSpc>
              <a:buFont typeface="Raleway" panose="020B0503030101060003" pitchFamily="34" charset="0"/>
              <a:buChar char="›"/>
            </a:pPr>
            <a:endParaRPr lang="fr-FR" sz="2200" dirty="0">
              <a:solidFill>
                <a:schemeClr val="bg1"/>
              </a:solidFill>
            </a:endParaRPr>
          </a:p>
          <a:p>
            <a:pPr marL="342900" indent="-342900">
              <a:lnSpc>
                <a:spcPct val="110000"/>
              </a:lnSpc>
              <a:buFont typeface="Raleway" panose="020B0503030101060003" pitchFamily="34" charset="0"/>
              <a:buChar char="›"/>
            </a:pPr>
            <a:r>
              <a:rPr lang="fr-FR" sz="2200" dirty="0">
                <a:solidFill>
                  <a:srgbClr val="CC6600"/>
                </a:solidFill>
              </a:rPr>
              <a:t>Et n’oubliez pas que 10% de la population a des problèmes pour distinguer les couleurs, en particulier marron et vert.</a:t>
            </a:r>
          </a:p>
          <a:p>
            <a:pPr marL="342900" indent="-342900">
              <a:lnSpc>
                <a:spcPct val="110000"/>
              </a:lnSpc>
              <a:buFont typeface="Raleway" panose="020B0503030101060003" pitchFamily="34" charset="0"/>
              <a:buChar char="›"/>
            </a:pPr>
            <a:endParaRPr lang="fr-FR" sz="2200" dirty="0">
              <a:solidFill>
                <a:schemeClr val="bg1"/>
              </a:solidFill>
            </a:endParaRPr>
          </a:p>
          <a:p>
            <a:pPr marL="342900" indent="-342900">
              <a:lnSpc>
                <a:spcPct val="110000"/>
              </a:lnSpc>
              <a:buFont typeface="Raleway" panose="020B0503030101060003" pitchFamily="34" charset="0"/>
              <a:buChar char="›"/>
            </a:pPr>
            <a:r>
              <a:rPr lang="fr-FR" sz="2200" dirty="0">
                <a:solidFill>
                  <a:schemeClr val="bg1"/>
                </a:solidFill>
              </a:rPr>
              <a:t>Il faut du </a:t>
            </a:r>
            <a:r>
              <a:rPr lang="fr-FR" sz="2200" b="1" dirty="0">
                <a:solidFill>
                  <a:schemeClr val="bg1"/>
                </a:solidFill>
              </a:rPr>
              <a:t>contraste</a:t>
            </a:r>
            <a:r>
              <a:rPr lang="fr-FR" sz="2200" dirty="0">
                <a:solidFill>
                  <a:schemeClr val="bg1"/>
                </a:solidFill>
              </a:rPr>
              <a:t> !</a:t>
            </a:r>
          </a:p>
        </p:txBody>
      </p:sp>
      <p:sp>
        <p:nvSpPr>
          <p:cNvPr id="7" name="ZoneTexte 6">
            <a:extLst>
              <a:ext uri="{FF2B5EF4-FFF2-40B4-BE49-F238E27FC236}">
                <a16:creationId xmlns:a16="http://schemas.microsoft.com/office/drawing/2014/main" id="{CEC8186E-E76E-434D-9FC0-AEFBBBA7177A}"/>
              </a:ext>
            </a:extLst>
          </p:cNvPr>
          <p:cNvSpPr txBox="1"/>
          <p:nvPr/>
        </p:nvSpPr>
        <p:spPr>
          <a:xfrm>
            <a:off x="6537503" y="2336310"/>
            <a:ext cx="5130372" cy="3993978"/>
          </a:xfrm>
          <a:prstGeom prst="rect">
            <a:avLst/>
          </a:prstGeom>
          <a:noFill/>
        </p:spPr>
        <p:txBody>
          <a:bodyPr wrap="square" rtlCol="0">
            <a:spAutoFit/>
          </a:bodyPr>
          <a:lstStyle/>
          <a:p>
            <a:pPr>
              <a:lnSpc>
                <a:spcPct val="110000"/>
              </a:lnSpc>
            </a:pPr>
            <a:r>
              <a:rPr lang="fr-FR" sz="2800" b="1" dirty="0"/>
              <a:t>Votre présentation </a:t>
            </a:r>
            <a:br>
              <a:rPr lang="fr-FR" sz="2800" b="1" dirty="0"/>
            </a:br>
            <a:r>
              <a:rPr lang="fr-FR" sz="2800" b="1" dirty="0"/>
              <a:t>porte sur les licornes ?</a:t>
            </a:r>
            <a:endParaRPr lang="fr-FR" sz="2800" dirty="0"/>
          </a:p>
          <a:p>
            <a:pPr>
              <a:lnSpc>
                <a:spcPct val="110000"/>
              </a:lnSpc>
            </a:pPr>
            <a:endParaRPr lang="fr-FR" sz="2200" dirty="0"/>
          </a:p>
          <a:p>
            <a:pPr marL="342900" indent="-342900">
              <a:lnSpc>
                <a:spcPct val="110000"/>
              </a:lnSpc>
              <a:buFont typeface="Raleway" panose="020B0503030101060003" pitchFamily="34" charset="0"/>
              <a:buChar char="›"/>
            </a:pPr>
            <a:r>
              <a:rPr lang="fr-FR" sz="2200" dirty="0">
                <a:solidFill>
                  <a:srgbClr val="7030A0"/>
                </a:solidFill>
              </a:rPr>
              <a:t>Si ce n’est pas le cas,</a:t>
            </a:r>
            <a:br>
              <a:rPr lang="fr-FR" sz="2200" dirty="0">
                <a:solidFill>
                  <a:srgbClr val="7030A0"/>
                </a:solidFill>
              </a:rPr>
            </a:br>
            <a:r>
              <a:rPr lang="fr-FR" sz="2200" dirty="0">
                <a:solidFill>
                  <a:srgbClr val="0070C0"/>
                </a:solidFill>
              </a:rPr>
              <a:t>évitez de changer de couleurs </a:t>
            </a:r>
            <a:br>
              <a:rPr lang="fr-FR" sz="2200" dirty="0">
                <a:solidFill>
                  <a:srgbClr val="0070C0"/>
                </a:solidFill>
              </a:rPr>
            </a:br>
            <a:r>
              <a:rPr lang="fr-FR" sz="2200" dirty="0">
                <a:solidFill>
                  <a:srgbClr val="00B0F0"/>
                </a:solidFill>
              </a:rPr>
              <a:t>à chaque ligne.</a:t>
            </a:r>
          </a:p>
          <a:p>
            <a:pPr marL="342900" indent="-342900">
              <a:lnSpc>
                <a:spcPct val="110000"/>
              </a:lnSpc>
              <a:buFont typeface="Raleway" panose="020B0503030101060003" pitchFamily="34" charset="0"/>
              <a:buChar char="›"/>
            </a:pPr>
            <a:endParaRPr lang="fr-FR" sz="2200" dirty="0"/>
          </a:p>
          <a:p>
            <a:pPr marL="342900" indent="-342900">
              <a:lnSpc>
                <a:spcPct val="110000"/>
              </a:lnSpc>
              <a:buFont typeface="Raleway" panose="020B0503030101060003" pitchFamily="34" charset="0"/>
              <a:buChar char="›"/>
            </a:pPr>
            <a:r>
              <a:rPr lang="fr-FR" sz="2200" dirty="0">
                <a:solidFill>
                  <a:srgbClr val="00B050"/>
                </a:solidFill>
              </a:rPr>
              <a:t>Vous n’êtes pas là pour démontrer </a:t>
            </a:r>
            <a:r>
              <a:rPr lang="fr-FR" sz="2200" dirty="0">
                <a:solidFill>
                  <a:srgbClr val="FFC000"/>
                </a:solidFill>
              </a:rPr>
              <a:t>vos talents de coloriste, mais pour </a:t>
            </a:r>
            <a:r>
              <a:rPr lang="fr-FR" sz="2200" dirty="0">
                <a:solidFill>
                  <a:srgbClr val="FF0000"/>
                </a:solidFill>
              </a:rPr>
              <a:t>nous transmettre un message !</a:t>
            </a:r>
          </a:p>
        </p:txBody>
      </p:sp>
    </p:spTree>
    <p:extLst>
      <p:ext uri="{BB962C8B-B14F-4D97-AF65-F5344CB8AC3E}">
        <p14:creationId xmlns:p14="http://schemas.microsoft.com/office/powerpoint/2010/main" val="28966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Ã©sultat de recherche d'images pour &quot;clipart idÃ©e&quot;">
            <a:extLst>
              <a:ext uri="{FF2B5EF4-FFF2-40B4-BE49-F238E27FC236}">
                <a16:creationId xmlns:a16="http://schemas.microsoft.com/office/drawing/2014/main" id="{1C4A25F7-5E68-4513-B42B-7DDA85B13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111" y="1858515"/>
            <a:ext cx="1915935" cy="46337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784BDA9F-9DD2-4C04-A8A5-746C64BA42BA}"/>
              </a:ext>
            </a:extLst>
          </p:cNvPr>
          <p:cNvSpPr>
            <a:spLocks noGrp="1"/>
          </p:cNvSpPr>
          <p:nvPr>
            <p:ph type="title"/>
          </p:nvPr>
        </p:nvSpPr>
        <p:spPr/>
        <p:txBody>
          <a:bodyPr/>
          <a:lstStyle/>
          <a:p>
            <a:r>
              <a:rPr lang="fr-FR" dirty="0"/>
              <a:t>Attention aux polices</a:t>
            </a:r>
          </a:p>
        </p:txBody>
      </p:sp>
      <p:sp>
        <p:nvSpPr>
          <p:cNvPr id="3" name="Espace réservé du contenu 2">
            <a:extLst>
              <a:ext uri="{FF2B5EF4-FFF2-40B4-BE49-F238E27FC236}">
                <a16:creationId xmlns:a16="http://schemas.microsoft.com/office/drawing/2014/main" id="{8242B129-D4F0-4E5C-9A7C-93659EDE8993}"/>
              </a:ext>
            </a:extLst>
          </p:cNvPr>
          <p:cNvSpPr>
            <a:spLocks noGrp="1"/>
          </p:cNvSpPr>
          <p:nvPr>
            <p:ph idx="1"/>
          </p:nvPr>
        </p:nvSpPr>
        <p:spPr>
          <a:xfrm>
            <a:off x="845127" y="1546412"/>
            <a:ext cx="9423730" cy="4633725"/>
          </a:xfrm>
        </p:spPr>
        <p:txBody>
          <a:bodyPr>
            <a:normAutofit fontScale="92500" lnSpcReduction="10000"/>
          </a:bodyPr>
          <a:lstStyle/>
          <a:p>
            <a:pPr>
              <a:lnSpc>
                <a:spcPct val="110000"/>
              </a:lnSpc>
              <a:spcBef>
                <a:spcPts val="0"/>
              </a:spcBef>
              <a:spcAft>
                <a:spcPts val="2400"/>
              </a:spcAft>
              <a:buClr>
                <a:srgbClr val="63BB9E"/>
              </a:buClr>
              <a:buFont typeface="Wingdings" panose="05000000000000000000" pitchFamily="2" charset="2"/>
              <a:buChar char="§"/>
            </a:pPr>
            <a:r>
              <a:rPr lang="fr-FR" sz="1400" dirty="0"/>
              <a:t>Évidemment, avec une petite police, on en met plus par ligne. Mais personne n’arrivera à vous lire. </a:t>
            </a:r>
            <a:br>
              <a:rPr lang="fr-FR" sz="1400" dirty="0"/>
            </a:br>
            <a:r>
              <a:rPr lang="fr-FR" sz="1400" dirty="0"/>
              <a:t>De toute façon, plus ne veut pas dire mieux.</a:t>
            </a:r>
            <a:endParaRPr lang="fr-FR" dirty="0"/>
          </a:p>
          <a:p>
            <a:pPr>
              <a:lnSpc>
                <a:spcPct val="110000"/>
              </a:lnSpc>
              <a:spcBef>
                <a:spcPts val="0"/>
              </a:spcBef>
              <a:spcAft>
                <a:spcPts val="2400"/>
              </a:spcAft>
              <a:buClr>
                <a:srgbClr val="63BB9E"/>
              </a:buClr>
              <a:buFont typeface="Wingdings" panose="05000000000000000000" pitchFamily="2" charset="2"/>
              <a:buChar char="§"/>
            </a:pPr>
            <a:r>
              <a:rPr lang="fr-FR" sz="3200" dirty="0">
                <a:latin typeface="Freestyle Script" panose="030804020302050B0404" pitchFamily="66" charset="0"/>
              </a:rPr>
              <a:t>Même grande, les polices cursives sont difficiles à lire.</a:t>
            </a:r>
            <a:endParaRPr lang="fr-FR" sz="3200" dirty="0"/>
          </a:p>
          <a:p>
            <a:pPr>
              <a:lnSpc>
                <a:spcPct val="110000"/>
              </a:lnSpc>
              <a:spcBef>
                <a:spcPts val="0"/>
              </a:spcBef>
              <a:spcAft>
                <a:spcPts val="2400"/>
              </a:spcAft>
              <a:buClr>
                <a:srgbClr val="63BB9E"/>
              </a:buClr>
              <a:buFont typeface="Wingdings" panose="05000000000000000000" pitchFamily="2" charset="2"/>
              <a:buChar char="§"/>
            </a:pPr>
            <a:r>
              <a:rPr lang="fr-FR" dirty="0">
                <a:latin typeface="Garamond" panose="02020404030301010803" pitchFamily="18" charset="0"/>
              </a:rPr>
              <a:t>Les polices à empattements sont adaptées pour du texte écrit mais toutes ne sont pas adaptées aux écrans.</a:t>
            </a:r>
            <a:endParaRPr lang="fr-FR" dirty="0"/>
          </a:p>
          <a:p>
            <a:pPr>
              <a:lnSpc>
                <a:spcPct val="110000"/>
              </a:lnSpc>
              <a:spcBef>
                <a:spcPts val="0"/>
              </a:spcBef>
              <a:spcAft>
                <a:spcPts val="2400"/>
              </a:spcAft>
              <a:buClr>
                <a:srgbClr val="63BB9E"/>
              </a:buClr>
              <a:buFont typeface="Wingdings" panose="05000000000000000000" pitchFamily="2" charset="2"/>
              <a:buChar char="§"/>
            </a:pPr>
            <a:r>
              <a:rPr lang="fr-FR" cap="all" dirty="0"/>
              <a:t>Du texte écrit entièrement en majuscules est peu lisible. À ne pas utiliser ou seulement pour des titres.</a:t>
            </a:r>
            <a:endParaRPr lang="fr-FR" dirty="0"/>
          </a:p>
          <a:p>
            <a:pPr>
              <a:lnSpc>
                <a:spcPct val="110000"/>
              </a:lnSpc>
              <a:spcBef>
                <a:spcPts val="0"/>
              </a:spcBef>
              <a:spcAft>
                <a:spcPts val="2400"/>
              </a:spcAft>
              <a:buClr>
                <a:srgbClr val="63BB9E"/>
              </a:buClr>
              <a:buFont typeface="Wingdings" panose="05000000000000000000" pitchFamily="2" charset="2"/>
              <a:buChar char="§"/>
            </a:pPr>
            <a:r>
              <a:rPr lang="fr-FR" dirty="0">
                <a:latin typeface="Jokerman" panose="04090605060D06020702" pitchFamily="82" charset="0"/>
              </a:rPr>
              <a:t>Si vous voulez être </a:t>
            </a:r>
            <a:r>
              <a:rPr lang="fr-FR" dirty="0" err="1">
                <a:latin typeface="Jokerman" panose="04090605060D06020702" pitchFamily="82" charset="0"/>
              </a:rPr>
              <a:t>pris·e</a:t>
            </a:r>
            <a:r>
              <a:rPr lang="fr-FR" dirty="0">
                <a:latin typeface="Jokerman" panose="04090605060D06020702" pitchFamily="82" charset="0"/>
              </a:rPr>
              <a:t> au sérieux, évitez les polices fantaisies !</a:t>
            </a:r>
          </a:p>
          <a:p>
            <a:pPr>
              <a:lnSpc>
                <a:spcPct val="110000"/>
              </a:lnSpc>
              <a:spcBef>
                <a:spcPts val="0"/>
              </a:spcBef>
              <a:spcAft>
                <a:spcPts val="2400"/>
              </a:spcAft>
              <a:buClr>
                <a:srgbClr val="63BB9E"/>
              </a:buClr>
              <a:buFont typeface="Wingdings" panose="05000000000000000000" pitchFamily="2" charset="2"/>
              <a:buChar char="§"/>
            </a:pPr>
            <a:r>
              <a:rPr lang="fr-FR" dirty="0">
                <a:latin typeface="+mj-lt"/>
              </a:rPr>
              <a:t>Évitez aussi les images cliparts !!!</a:t>
            </a:r>
          </a:p>
        </p:txBody>
      </p:sp>
    </p:spTree>
    <p:extLst>
      <p:ext uri="{BB962C8B-B14F-4D97-AF65-F5344CB8AC3E}">
        <p14:creationId xmlns:p14="http://schemas.microsoft.com/office/powerpoint/2010/main" val="145311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fade">
                                      <p:cBhvr>
                                        <p:cTn id="2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2151D-AF00-4CAC-9D23-69546CA3AE23}"/>
              </a:ext>
            </a:extLst>
          </p:cNvPr>
          <p:cNvSpPr>
            <a:spLocks noGrp="1"/>
          </p:cNvSpPr>
          <p:nvPr>
            <p:ph type="title"/>
          </p:nvPr>
        </p:nvSpPr>
        <p:spPr/>
        <p:txBody>
          <a:bodyPr/>
          <a:lstStyle/>
          <a:p>
            <a:r>
              <a:rPr lang="fr-FR" dirty="0"/>
              <a:t>Faire la part belle aux ‘</a:t>
            </a:r>
            <a:r>
              <a:rPr lang="fr-FR" dirty="0" err="1"/>
              <a:t>bullets</a:t>
            </a:r>
            <a:r>
              <a:rPr lang="fr-FR" dirty="0"/>
              <a:t> points’</a:t>
            </a:r>
          </a:p>
        </p:txBody>
      </p:sp>
      <p:sp>
        <p:nvSpPr>
          <p:cNvPr id="3" name="Espace réservé du contenu 2">
            <a:extLst>
              <a:ext uri="{FF2B5EF4-FFF2-40B4-BE49-F238E27FC236}">
                <a16:creationId xmlns:a16="http://schemas.microsoft.com/office/drawing/2014/main" id="{84B26736-D26D-42AE-8016-29B7ECC66E1F}"/>
              </a:ext>
            </a:extLst>
          </p:cNvPr>
          <p:cNvSpPr>
            <a:spLocks noGrp="1"/>
          </p:cNvSpPr>
          <p:nvPr>
            <p:ph idx="1"/>
          </p:nvPr>
        </p:nvSpPr>
        <p:spPr/>
        <p:txBody>
          <a:bodyPr/>
          <a:lstStyle/>
          <a:p>
            <a:pPr>
              <a:buFont typeface="Arial" panose="020B0604020202020204" pitchFamily="34" charset="0"/>
              <a:buChar char="•"/>
            </a:pPr>
            <a:r>
              <a:rPr lang="fr-FR" dirty="0"/>
              <a:t>Les listes à puces sont un des grands classiques de Power Point</a:t>
            </a:r>
          </a:p>
          <a:p>
            <a:pPr lvl="1">
              <a:buFont typeface="Arial" panose="020B0604020202020204" pitchFamily="34" charset="0"/>
              <a:buChar char="•"/>
            </a:pPr>
            <a:r>
              <a:rPr lang="fr-FR" dirty="0"/>
              <a:t>Et elles font l’objet de vives critiques </a:t>
            </a:r>
          </a:p>
          <a:p>
            <a:pPr lvl="2">
              <a:buFont typeface="Arial" panose="020B0604020202020204" pitchFamily="34" charset="0"/>
              <a:buChar char="•"/>
            </a:pPr>
            <a:r>
              <a:rPr lang="fr-FR" dirty="0"/>
              <a:t>On peut notamment citer la charge d’Edward </a:t>
            </a:r>
            <a:r>
              <a:rPr lang="fr-FR" dirty="0" err="1"/>
              <a:t>Tufte</a:t>
            </a:r>
            <a:r>
              <a:rPr lang="fr-FR" dirty="0"/>
              <a:t> contre l’usage de Power Point</a:t>
            </a:r>
          </a:p>
          <a:p>
            <a:pPr lvl="1">
              <a:buFont typeface="Arial" panose="020B0604020202020204" pitchFamily="34" charset="0"/>
              <a:buChar char="•"/>
            </a:pPr>
            <a:r>
              <a:rPr lang="fr-FR" dirty="0"/>
              <a:t>Pour de plus ou moins bonnes raisons</a:t>
            </a:r>
          </a:p>
          <a:p>
            <a:pPr lvl="1">
              <a:buFont typeface="Arial" panose="020B0604020202020204" pitchFamily="34" charset="0"/>
              <a:buChar char="•"/>
            </a:pPr>
            <a:endParaRPr lang="fr-FR" dirty="0"/>
          </a:p>
          <a:p>
            <a:pPr>
              <a:buFont typeface="Arial" panose="020B0604020202020204" pitchFamily="34" charset="0"/>
              <a:buChar char="•"/>
            </a:pPr>
            <a:r>
              <a:rPr lang="fr-FR" dirty="0"/>
              <a:t>Il est certain qu’un usage abusif est à éviter</a:t>
            </a:r>
          </a:p>
          <a:p>
            <a:pPr lvl="1">
              <a:buFont typeface="Arial" panose="020B0604020202020204" pitchFamily="34" charset="0"/>
              <a:buChar char="•"/>
            </a:pPr>
            <a:r>
              <a:rPr lang="fr-FR" dirty="0"/>
              <a:t>Surtout quand on multiplie les niveaux</a:t>
            </a:r>
          </a:p>
          <a:p>
            <a:pPr lvl="2">
              <a:buFont typeface="Arial" panose="020B0604020202020204" pitchFamily="34" charset="0"/>
              <a:buChar char="•"/>
            </a:pPr>
            <a:r>
              <a:rPr lang="fr-FR" dirty="0"/>
              <a:t>Ce qui a pour conséquence de perdre le lecteur</a:t>
            </a:r>
          </a:p>
          <a:p>
            <a:pPr lvl="3">
              <a:buFont typeface="Arial" panose="020B0604020202020204" pitchFamily="34" charset="0"/>
              <a:buChar char="•"/>
            </a:pPr>
            <a:r>
              <a:rPr lang="fr-FR" dirty="0"/>
              <a:t>En particulier si les changements de niveaux ne font pas sens</a:t>
            </a:r>
          </a:p>
          <a:p>
            <a:pPr lvl="2">
              <a:buFont typeface="Arial" panose="020B0604020202020204" pitchFamily="34" charset="0"/>
              <a:buChar char="•"/>
            </a:pPr>
            <a:r>
              <a:rPr lang="fr-FR" dirty="0"/>
              <a:t>Et si mélange avec style </a:t>
            </a:r>
          </a:p>
          <a:p>
            <a:pPr lvl="3">
              <a:buFont typeface="Arial" panose="020B0604020202020204" pitchFamily="34" charset="0"/>
              <a:buChar char="•"/>
            </a:pPr>
            <a:r>
              <a:rPr lang="fr-FR" dirty="0"/>
              <a:t>Télégraphique</a:t>
            </a:r>
          </a:p>
          <a:p>
            <a:pPr lvl="3">
              <a:buFont typeface="Arial" panose="020B0604020202020204" pitchFamily="34" charset="0"/>
              <a:buChar char="•"/>
            </a:pPr>
            <a:r>
              <a:rPr lang="fr-FR" dirty="0"/>
              <a:t>Concis</a:t>
            </a:r>
          </a:p>
          <a:p>
            <a:pPr lvl="1">
              <a:buFont typeface="Arial" panose="020B0604020202020204" pitchFamily="34" charset="0"/>
              <a:buChar char="•"/>
            </a:pPr>
            <a:r>
              <a:rPr lang="fr-FR" dirty="0"/>
              <a:t>Difficile à suivre, non ?</a:t>
            </a:r>
          </a:p>
          <a:p>
            <a:pPr lvl="3">
              <a:buFont typeface="Arial" panose="020B0604020202020204" pitchFamily="34" charset="0"/>
              <a:buChar char="•"/>
            </a:pPr>
            <a:endParaRPr lang="fr-FR" dirty="0"/>
          </a:p>
        </p:txBody>
      </p:sp>
    </p:spTree>
    <p:extLst>
      <p:ext uri="{BB962C8B-B14F-4D97-AF65-F5344CB8AC3E}">
        <p14:creationId xmlns:p14="http://schemas.microsoft.com/office/powerpoint/2010/main" val="17742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1500</Words>
  <Application>Microsoft Office PowerPoint</Application>
  <PresentationFormat>Grand écran</PresentationFormat>
  <Paragraphs>406</Paragraphs>
  <Slides>28</Slides>
  <Notes>17</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28</vt:i4>
      </vt:variant>
    </vt:vector>
  </HeadingPairs>
  <TitlesOfParts>
    <vt:vector size="43" baseType="lpstr">
      <vt:lpstr>Freestyle Script</vt:lpstr>
      <vt:lpstr>Raleway</vt:lpstr>
      <vt:lpstr>Wingdings 2</vt:lpstr>
      <vt:lpstr>Times New Roman</vt:lpstr>
      <vt:lpstr>Arial</vt:lpstr>
      <vt:lpstr>Raleway Light</vt:lpstr>
      <vt:lpstr>Calibri</vt:lpstr>
      <vt:lpstr>Calibri Light</vt:lpstr>
      <vt:lpstr>French Script MT</vt:lpstr>
      <vt:lpstr>Garamond</vt:lpstr>
      <vt:lpstr>Wingdings</vt:lpstr>
      <vt:lpstr>Raleway ExtraLight</vt:lpstr>
      <vt:lpstr>Jokerman</vt:lpstr>
      <vt:lpstr>HDOfficeLightV0</vt:lpstr>
      <vt:lpstr>1_HDOfficeLightV0</vt:lpstr>
      <vt:lpstr>Journées doctorales des Suds 22 novembre 2018    Présenter son travail à l’oral     Joseph Larmarange  Ceped (Centre Population et Développement) IRD, Université Paris Descartes, Inserm</vt:lpstr>
      <vt:lpstr>Présentation PowerPoint</vt:lpstr>
      <vt:lpstr>Présentation PowerPoint</vt:lpstr>
      <vt:lpstr>Présentation PowerPoint</vt:lpstr>
      <vt:lpstr>Présentation PowerPoint</vt:lpstr>
      <vt:lpstr>Trop de texte tue le texte !</vt:lpstr>
      <vt:lpstr>Présentation PowerPoint</vt:lpstr>
      <vt:lpstr>Attention aux polices</vt:lpstr>
      <vt:lpstr>Faire la part belle aux ‘bullets points’</vt:lpstr>
      <vt:lpstr>Que se passe-t-il quand on veut mettre trop d’informations sur une diapositive ?</vt:lpstr>
      <vt:lpstr>Présenter un schéma complexe en 20 secondes</vt:lpstr>
      <vt:lpstr>Attention aux animations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retrouvez ce diaporama sur http://joseph.larmarange.net/?article242  Remerciement spécial à Anne Bekelynck</vt:lpstr>
      <vt:lpstr>Présentation PowerPoint</vt:lpstr>
      <vt:lpstr>On n’est pas à table : évitez les camemberts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Journées doctorales des Suds 22 novembre 2018    Présenter son travail à l’oral     Joseph Larmarange  Ceped (Centre Population et Développement) IRD, Université Paris Descartes, Inserm</dc:title>
  <dc:creator>Joseph Larmarange</dc:creator>
  <cp:lastModifiedBy>Joseph Larmarange</cp:lastModifiedBy>
  <cp:revision>5</cp:revision>
  <dcterms:created xsi:type="dcterms:W3CDTF">2018-11-21T22:51:16Z</dcterms:created>
  <dcterms:modified xsi:type="dcterms:W3CDTF">2018-11-29T14:31:57Z</dcterms:modified>
</cp:coreProperties>
</file>