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sldIdLst>
    <p:sldId id="283" r:id="rId2"/>
    <p:sldId id="284" r:id="rId3"/>
    <p:sldId id="285" r:id="rId4"/>
    <p:sldId id="288" r:id="rId5"/>
    <p:sldId id="286" r:id="rId6"/>
    <p:sldId id="287" r:id="rId7"/>
    <p:sldId id="289" r:id="rId8"/>
    <p:sldId id="290" r:id="rId9"/>
    <p:sldId id="291" r:id="rId10"/>
    <p:sldId id="292" r:id="rId11"/>
    <p:sldId id="293" r:id="rId12"/>
    <p:sldId id="294" r:id="rId13"/>
    <p:sldId id="295" r:id="rId14"/>
    <p:sldId id="296" r:id="rId15"/>
    <p:sldId id="297" r:id="rId16"/>
    <p:sldId id="299" r:id="rId17"/>
    <p:sldId id="300" r:id="rId18"/>
    <p:sldId id="301" r:id="rId19"/>
    <p:sldId id="302" r:id="rId20"/>
    <p:sldId id="298" r:id="rId21"/>
    <p:sldId id="303" r:id="rId22"/>
    <p:sldId id="304" r:id="rId23"/>
    <p:sldId id="305" r:id="rId24"/>
    <p:sldId id="306" r:id="rId25"/>
    <p:sldId id="307" r:id="rId26"/>
    <p:sldId id="308" r:id="rId27"/>
    <p:sldId id="310" r:id="rId28"/>
    <p:sldId id="312" r:id="rId29"/>
    <p:sldId id="309" r:id="rId30"/>
    <p:sldId id="314" r:id="rId31"/>
    <p:sldId id="316" r:id="rId32"/>
    <p:sldId id="317" r:id="rId33"/>
    <p:sldId id="318" r:id="rId34"/>
    <p:sldId id="319" r:id="rId35"/>
    <p:sldId id="320" r:id="rId36"/>
    <p:sldId id="321" r:id="rId37"/>
    <p:sldId id="322" r:id="rId38"/>
    <p:sldId id="332" r:id="rId39"/>
    <p:sldId id="323" r:id="rId40"/>
    <p:sldId id="324" r:id="rId41"/>
    <p:sldId id="327" r:id="rId42"/>
    <p:sldId id="328" r:id="rId43"/>
    <p:sldId id="329" r:id="rId44"/>
    <p:sldId id="330" r:id="rId45"/>
    <p:sldId id="331" r:id="rId46"/>
    <p:sldId id="333" r:id="rId47"/>
    <p:sldId id="326" r:id="rId48"/>
    <p:sldId id="325" r:id="rId49"/>
    <p:sldId id="334" r:id="rId5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Franklin Gothic Demi Cond" pitchFamily="34" charset="0"/>
        <a:ea typeface="+mn-ea"/>
        <a:cs typeface="+mn-cs"/>
      </a:defRPr>
    </a:lvl1pPr>
    <a:lvl2pPr marL="457200" algn="l" rtl="0" fontAlgn="base">
      <a:spcBef>
        <a:spcPct val="0"/>
      </a:spcBef>
      <a:spcAft>
        <a:spcPct val="0"/>
      </a:spcAft>
      <a:defRPr kern="1200">
        <a:solidFill>
          <a:schemeClr val="tx1"/>
        </a:solidFill>
        <a:latin typeface="Franklin Gothic Demi Cond" pitchFamily="34" charset="0"/>
        <a:ea typeface="+mn-ea"/>
        <a:cs typeface="+mn-cs"/>
      </a:defRPr>
    </a:lvl2pPr>
    <a:lvl3pPr marL="914400" algn="l" rtl="0" fontAlgn="base">
      <a:spcBef>
        <a:spcPct val="0"/>
      </a:spcBef>
      <a:spcAft>
        <a:spcPct val="0"/>
      </a:spcAft>
      <a:defRPr kern="1200">
        <a:solidFill>
          <a:schemeClr val="tx1"/>
        </a:solidFill>
        <a:latin typeface="Franklin Gothic Demi Cond" pitchFamily="34" charset="0"/>
        <a:ea typeface="+mn-ea"/>
        <a:cs typeface="+mn-cs"/>
      </a:defRPr>
    </a:lvl3pPr>
    <a:lvl4pPr marL="1371600" algn="l" rtl="0" fontAlgn="base">
      <a:spcBef>
        <a:spcPct val="0"/>
      </a:spcBef>
      <a:spcAft>
        <a:spcPct val="0"/>
      </a:spcAft>
      <a:defRPr kern="1200">
        <a:solidFill>
          <a:schemeClr val="tx1"/>
        </a:solidFill>
        <a:latin typeface="Franklin Gothic Demi Cond" pitchFamily="34" charset="0"/>
        <a:ea typeface="+mn-ea"/>
        <a:cs typeface="+mn-cs"/>
      </a:defRPr>
    </a:lvl4pPr>
    <a:lvl5pPr marL="1828800" algn="l" rtl="0" fontAlgn="base">
      <a:spcBef>
        <a:spcPct val="0"/>
      </a:spcBef>
      <a:spcAft>
        <a:spcPct val="0"/>
      </a:spcAft>
      <a:defRPr kern="1200">
        <a:solidFill>
          <a:schemeClr val="tx1"/>
        </a:solidFill>
        <a:latin typeface="Franklin Gothic Demi Cond" pitchFamily="34" charset="0"/>
        <a:ea typeface="+mn-ea"/>
        <a:cs typeface="+mn-cs"/>
      </a:defRPr>
    </a:lvl5pPr>
    <a:lvl6pPr marL="2286000" algn="l" defTabSz="914400" rtl="0" eaLnBrk="1" latinLnBrk="0" hangingPunct="1">
      <a:defRPr kern="1200">
        <a:solidFill>
          <a:schemeClr val="tx1"/>
        </a:solidFill>
        <a:latin typeface="Franklin Gothic Demi Cond" pitchFamily="34" charset="0"/>
        <a:ea typeface="+mn-ea"/>
        <a:cs typeface="+mn-cs"/>
      </a:defRPr>
    </a:lvl6pPr>
    <a:lvl7pPr marL="2743200" algn="l" defTabSz="914400" rtl="0" eaLnBrk="1" latinLnBrk="0" hangingPunct="1">
      <a:defRPr kern="1200">
        <a:solidFill>
          <a:schemeClr val="tx1"/>
        </a:solidFill>
        <a:latin typeface="Franklin Gothic Demi Cond" pitchFamily="34" charset="0"/>
        <a:ea typeface="+mn-ea"/>
        <a:cs typeface="+mn-cs"/>
      </a:defRPr>
    </a:lvl7pPr>
    <a:lvl8pPr marL="3200400" algn="l" defTabSz="914400" rtl="0" eaLnBrk="1" latinLnBrk="0" hangingPunct="1">
      <a:defRPr kern="1200">
        <a:solidFill>
          <a:schemeClr val="tx1"/>
        </a:solidFill>
        <a:latin typeface="Franklin Gothic Demi Cond" pitchFamily="34" charset="0"/>
        <a:ea typeface="+mn-ea"/>
        <a:cs typeface="+mn-cs"/>
      </a:defRPr>
    </a:lvl8pPr>
    <a:lvl9pPr marL="3657600" algn="l" defTabSz="914400" rtl="0" eaLnBrk="1" latinLnBrk="0" hangingPunct="1">
      <a:defRPr kern="1200">
        <a:solidFill>
          <a:schemeClr val="tx1"/>
        </a:solidFill>
        <a:latin typeface="Franklin Gothic Demi Cond"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99CCFF"/>
    <a:srgbClr val="F8F8F8"/>
    <a:srgbClr val="CCECFF"/>
    <a:srgbClr val="A30105"/>
    <a:srgbClr val="950105"/>
    <a:srgbClr val="C70106"/>
    <a:srgbClr val="BB0105"/>
    <a:srgbClr val="AE01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3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9.6825396825397189E-2"/>
          <c:y val="2.1582733812949652E-2"/>
          <c:w val="0.88730158730158881"/>
          <c:h val="0.83932853717026379"/>
        </c:manualLayout>
      </c:layout>
      <c:bar3DChart>
        <c:barDir val="col"/>
        <c:grouping val="clustered"/>
        <c:varyColors val="0"/>
        <c:ser>
          <c:idx val="0"/>
          <c:order val="0"/>
          <c:tx>
            <c:strRef>
              <c:f>Sheet1!$A$2</c:f>
              <c:strCache>
                <c:ptCount val="1"/>
              </c:strCache>
            </c:strRef>
          </c:tx>
          <c:spPr>
            <a:solidFill>
              <a:schemeClr val="accent1"/>
            </a:solidFill>
            <a:ln w="12690">
              <a:solidFill>
                <a:schemeClr val="tx1"/>
              </a:solidFill>
              <a:prstDash val="solid"/>
            </a:ln>
          </c:spPr>
          <c:invertIfNegative val="0"/>
          <c:cat>
            <c:strRef>
              <c:f>Sheet1!$B$1:$B$1</c:f>
              <c:strCache>
                <c:ptCount val="1"/>
                <c:pt idx="0">
                  <c:v>Perfect use</c:v>
                </c:pt>
              </c:strCache>
            </c:strRef>
          </c:cat>
          <c:val>
            <c:numRef>
              <c:f>Sheet1!$B$2:$B$2</c:f>
              <c:numCache>
                <c:formatCode>General</c:formatCode>
                <c:ptCount val="1"/>
                <c:pt idx="0">
                  <c:v>7</c:v>
                </c:pt>
              </c:numCache>
            </c:numRef>
          </c:val>
        </c:ser>
        <c:dLbls>
          <c:showLegendKey val="0"/>
          <c:showVal val="0"/>
          <c:showCatName val="0"/>
          <c:showSerName val="0"/>
          <c:showPercent val="0"/>
          <c:showBubbleSize val="0"/>
        </c:dLbls>
        <c:gapWidth val="150"/>
        <c:gapDepth val="0"/>
        <c:shape val="box"/>
        <c:axId val="151442560"/>
        <c:axId val="151444096"/>
        <c:axId val="0"/>
      </c:bar3DChart>
      <c:catAx>
        <c:axId val="151442560"/>
        <c:scaling>
          <c:orientation val="minMax"/>
        </c:scaling>
        <c:delete val="0"/>
        <c:axPos val="b"/>
        <c:numFmt formatCode="General" sourceLinked="1"/>
        <c:majorTickMark val="out"/>
        <c:minorTickMark val="none"/>
        <c:tickLblPos val="low"/>
        <c:spPr>
          <a:ln w="3172">
            <a:solidFill>
              <a:schemeClr val="tx1"/>
            </a:solidFill>
            <a:prstDash val="solid"/>
          </a:ln>
        </c:spPr>
        <c:txPr>
          <a:bodyPr rot="0" vert="horz"/>
          <a:lstStyle/>
          <a:p>
            <a:pPr>
              <a:defRPr sz="1799" b="1" i="0" u="none" strike="noStrike" baseline="0">
                <a:solidFill>
                  <a:schemeClr val="tx1"/>
                </a:solidFill>
                <a:latin typeface="Arial"/>
                <a:ea typeface="Arial"/>
                <a:cs typeface="Arial"/>
              </a:defRPr>
            </a:pPr>
            <a:endParaRPr lang="fr-FR"/>
          </a:p>
        </c:txPr>
        <c:crossAx val="151444096"/>
        <c:crosses val="autoZero"/>
        <c:auto val="1"/>
        <c:lblAlgn val="ctr"/>
        <c:lblOffset val="100"/>
        <c:tickLblSkip val="1"/>
        <c:tickMarkSkip val="1"/>
        <c:noMultiLvlLbl val="0"/>
      </c:catAx>
      <c:valAx>
        <c:axId val="151444096"/>
        <c:scaling>
          <c:orientation val="minMax"/>
          <c:max val="100"/>
        </c:scaling>
        <c:delete val="0"/>
        <c:axPos val="l"/>
        <c:majorGridlines>
          <c:spPr>
            <a:ln w="3172">
              <a:solidFill>
                <a:schemeClr val="tx1"/>
              </a:solidFill>
              <a:prstDash val="solid"/>
            </a:ln>
          </c:spPr>
        </c:majorGridlines>
        <c:numFmt formatCode="General" sourceLinked="1"/>
        <c:majorTickMark val="out"/>
        <c:minorTickMark val="none"/>
        <c:tickLblPos val="nextTo"/>
        <c:spPr>
          <a:ln w="3172">
            <a:solidFill>
              <a:schemeClr val="tx1"/>
            </a:solidFill>
            <a:prstDash val="solid"/>
          </a:ln>
        </c:spPr>
        <c:txPr>
          <a:bodyPr rot="0" vert="horz"/>
          <a:lstStyle/>
          <a:p>
            <a:pPr>
              <a:defRPr sz="1799" b="1" i="0" u="none" strike="noStrike" baseline="0">
                <a:solidFill>
                  <a:schemeClr val="tx1"/>
                </a:solidFill>
                <a:latin typeface="Arial"/>
                <a:ea typeface="Arial"/>
                <a:cs typeface="Arial"/>
              </a:defRPr>
            </a:pPr>
            <a:endParaRPr lang="fr-FR"/>
          </a:p>
        </c:txPr>
        <c:crossAx val="151442560"/>
        <c:crosses val="autoZero"/>
        <c:crossBetween val="between"/>
      </c:valAx>
      <c:spPr>
        <a:noFill/>
        <a:ln w="25380">
          <a:noFill/>
        </a:ln>
      </c:spPr>
    </c:plotArea>
    <c:plotVisOnly val="1"/>
    <c:dispBlanksAs val="gap"/>
    <c:showDLblsOverMax val="0"/>
  </c:chart>
  <c:spPr>
    <a:noFill/>
    <a:ln>
      <a:noFill/>
    </a:ln>
  </c:spPr>
  <c:txPr>
    <a:bodyPr/>
    <a:lstStyle/>
    <a:p>
      <a:pPr>
        <a:defRPr sz="1799" b="1" i="0" u="none" strike="noStrike" baseline="0">
          <a:solidFill>
            <a:schemeClr val="tx1"/>
          </a:solidFill>
          <a:latin typeface="Arial"/>
          <a:ea typeface="Arial"/>
          <a:cs typeface="Arial"/>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9.682539682539712E-2"/>
          <c:y val="2.1582733812949641E-2"/>
          <c:w val="0.8873015873015877"/>
          <c:h val="0.83932853717026379"/>
        </c:manualLayout>
      </c:layout>
      <c:bar3DChart>
        <c:barDir val="col"/>
        <c:grouping val="clustered"/>
        <c:varyColors val="0"/>
        <c:ser>
          <c:idx val="0"/>
          <c:order val="0"/>
          <c:tx>
            <c:strRef>
              <c:f>Sheet1!$A$2</c:f>
              <c:strCache>
                <c:ptCount val="1"/>
              </c:strCache>
            </c:strRef>
          </c:tx>
          <c:spPr>
            <a:solidFill>
              <a:schemeClr val="accent1"/>
            </a:solidFill>
            <a:ln w="11242">
              <a:solidFill>
                <a:schemeClr val="tx1"/>
              </a:solidFill>
              <a:prstDash val="solid"/>
            </a:ln>
          </c:spPr>
          <c:invertIfNegative val="0"/>
          <c:dPt>
            <c:idx val="1"/>
            <c:invertIfNegative val="0"/>
            <c:bubble3D val="0"/>
            <c:spPr>
              <a:solidFill>
                <a:srgbClr val="FF0000"/>
              </a:solidFill>
              <a:ln w="11242">
                <a:solidFill>
                  <a:schemeClr val="tx1"/>
                </a:solidFill>
                <a:prstDash val="solid"/>
              </a:ln>
            </c:spPr>
          </c:dPt>
          <c:cat>
            <c:strRef>
              <c:f>Sheet1!$B$1:$C$1</c:f>
              <c:strCache>
                <c:ptCount val="2"/>
                <c:pt idx="0">
                  <c:v>Perfect use</c:v>
                </c:pt>
                <c:pt idx="1">
                  <c:v>Typical use</c:v>
                </c:pt>
              </c:strCache>
            </c:strRef>
          </c:cat>
          <c:val>
            <c:numRef>
              <c:f>Sheet1!$B$2:$C$2</c:f>
              <c:numCache>
                <c:formatCode>General</c:formatCode>
                <c:ptCount val="2"/>
                <c:pt idx="0">
                  <c:v>7</c:v>
                </c:pt>
                <c:pt idx="1">
                  <c:v>70</c:v>
                </c:pt>
              </c:numCache>
            </c:numRef>
          </c:val>
        </c:ser>
        <c:dLbls>
          <c:showLegendKey val="0"/>
          <c:showVal val="0"/>
          <c:showCatName val="0"/>
          <c:showSerName val="0"/>
          <c:showPercent val="0"/>
          <c:showBubbleSize val="0"/>
        </c:dLbls>
        <c:gapWidth val="150"/>
        <c:gapDepth val="0"/>
        <c:shape val="box"/>
        <c:axId val="153736704"/>
        <c:axId val="153738240"/>
        <c:axId val="0"/>
      </c:bar3DChart>
      <c:catAx>
        <c:axId val="153736704"/>
        <c:scaling>
          <c:orientation val="minMax"/>
        </c:scaling>
        <c:delete val="0"/>
        <c:axPos val="b"/>
        <c:numFmt formatCode="General" sourceLinked="1"/>
        <c:majorTickMark val="out"/>
        <c:minorTickMark val="none"/>
        <c:tickLblPos val="low"/>
        <c:spPr>
          <a:ln w="2811">
            <a:solidFill>
              <a:schemeClr val="tx1"/>
            </a:solidFill>
            <a:prstDash val="solid"/>
          </a:ln>
        </c:spPr>
        <c:txPr>
          <a:bodyPr rot="0" vert="horz"/>
          <a:lstStyle/>
          <a:p>
            <a:pPr>
              <a:defRPr sz="1593" b="1" i="0" u="none" strike="noStrike" baseline="0">
                <a:solidFill>
                  <a:schemeClr val="tx1"/>
                </a:solidFill>
                <a:latin typeface="Arial"/>
                <a:ea typeface="Arial"/>
                <a:cs typeface="Arial"/>
              </a:defRPr>
            </a:pPr>
            <a:endParaRPr lang="fr-FR"/>
          </a:p>
        </c:txPr>
        <c:crossAx val="153738240"/>
        <c:crosses val="autoZero"/>
        <c:auto val="1"/>
        <c:lblAlgn val="ctr"/>
        <c:lblOffset val="100"/>
        <c:tickLblSkip val="1"/>
        <c:tickMarkSkip val="1"/>
        <c:noMultiLvlLbl val="0"/>
      </c:catAx>
      <c:valAx>
        <c:axId val="153738240"/>
        <c:scaling>
          <c:orientation val="minMax"/>
          <c:max val="100"/>
        </c:scaling>
        <c:delete val="0"/>
        <c:axPos val="l"/>
        <c:majorGridlines>
          <c:spPr>
            <a:ln w="2811">
              <a:solidFill>
                <a:schemeClr val="tx1"/>
              </a:solidFill>
              <a:prstDash val="solid"/>
            </a:ln>
          </c:spPr>
        </c:majorGridlines>
        <c:numFmt formatCode="General" sourceLinked="1"/>
        <c:majorTickMark val="out"/>
        <c:minorTickMark val="none"/>
        <c:tickLblPos val="nextTo"/>
        <c:spPr>
          <a:ln w="2811">
            <a:solidFill>
              <a:schemeClr val="tx1"/>
            </a:solidFill>
            <a:prstDash val="solid"/>
          </a:ln>
        </c:spPr>
        <c:txPr>
          <a:bodyPr rot="0" vert="horz"/>
          <a:lstStyle/>
          <a:p>
            <a:pPr>
              <a:defRPr sz="1593" b="1" i="0" u="none" strike="noStrike" baseline="0">
                <a:solidFill>
                  <a:schemeClr val="tx1"/>
                </a:solidFill>
                <a:latin typeface="Arial"/>
                <a:ea typeface="Arial"/>
                <a:cs typeface="Arial"/>
              </a:defRPr>
            </a:pPr>
            <a:endParaRPr lang="fr-FR"/>
          </a:p>
        </c:txPr>
        <c:crossAx val="153736704"/>
        <c:crosses val="autoZero"/>
        <c:crossBetween val="between"/>
      </c:valAx>
      <c:spPr>
        <a:noFill/>
        <a:ln w="22485">
          <a:noFill/>
        </a:ln>
      </c:spPr>
    </c:plotArea>
    <c:plotVisOnly val="1"/>
    <c:dispBlanksAs val="gap"/>
    <c:showDLblsOverMax val="0"/>
  </c:chart>
  <c:spPr>
    <a:noFill/>
    <a:ln>
      <a:noFill/>
    </a:ln>
  </c:spPr>
  <c:txPr>
    <a:bodyPr/>
    <a:lstStyle/>
    <a:p>
      <a:pPr>
        <a:defRPr sz="1593" b="1" i="0" u="none" strike="noStrike" baseline="0">
          <a:solidFill>
            <a:schemeClr val="tx1"/>
          </a:solidFill>
          <a:latin typeface="Arial"/>
          <a:ea typeface="Arial"/>
          <a:cs typeface="Arial"/>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09523809523874"/>
          <c:y val="7.6738609112709882E-2"/>
          <c:w val="0.84761904761904916"/>
          <c:h val="0.71942446043165453"/>
        </c:manualLayout>
      </c:layout>
      <c:lineChart>
        <c:grouping val="standard"/>
        <c:varyColors val="0"/>
        <c:ser>
          <c:idx val="0"/>
          <c:order val="0"/>
          <c:tx>
            <c:strRef>
              <c:f>Sheet1!$A$2</c:f>
              <c:strCache>
                <c:ptCount val="1"/>
                <c:pt idx="0">
                  <c:v>New CH</c:v>
                </c:pt>
              </c:strCache>
            </c:strRef>
          </c:tx>
          <c:spPr>
            <a:ln w="44553">
              <a:solidFill>
                <a:srgbClr val="FF0000"/>
              </a:solidFill>
              <a:prstDash val="solid"/>
            </a:ln>
          </c:spPr>
          <c:marker>
            <c:symbol val="none"/>
          </c:marker>
          <c:cat>
            <c:numRef>
              <c:f>Sheet1!$B$1:$P$1</c:f>
              <c:numCache>
                <c:formatCode>General</c:formatCode>
                <c:ptCount val="1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numCache>
            </c:numRef>
          </c:cat>
          <c:val>
            <c:numRef>
              <c:f>Sheet1!$B$2:$P$2</c:f>
              <c:numCache>
                <c:formatCode>General</c:formatCode>
                <c:ptCount val="15"/>
                <c:pt idx="0">
                  <c:v>1807</c:v>
                </c:pt>
                <c:pt idx="1">
                  <c:v>1660</c:v>
                </c:pt>
                <c:pt idx="2">
                  <c:v>1965</c:v>
                </c:pt>
                <c:pt idx="3">
                  <c:v>2144</c:v>
                </c:pt>
                <c:pt idx="4">
                  <c:v>2144</c:v>
                </c:pt>
                <c:pt idx="5">
                  <c:v>1909</c:v>
                </c:pt>
                <c:pt idx="6">
                  <c:v>1600</c:v>
                </c:pt>
                <c:pt idx="7">
                  <c:v>1389</c:v>
                </c:pt>
                <c:pt idx="8">
                  <c:v>1019</c:v>
                </c:pt>
                <c:pt idx="9">
                  <c:v>923</c:v>
                </c:pt>
                <c:pt idx="10">
                  <c:v>834</c:v>
                </c:pt>
                <c:pt idx="11">
                  <c:v>657</c:v>
                </c:pt>
                <c:pt idx="12">
                  <c:v>601</c:v>
                </c:pt>
                <c:pt idx="13">
                  <c:v>586</c:v>
                </c:pt>
                <c:pt idx="14">
                  <c:v>540</c:v>
                </c:pt>
              </c:numCache>
            </c:numRef>
          </c:val>
          <c:smooth val="0"/>
        </c:ser>
        <c:dLbls>
          <c:showLegendKey val="0"/>
          <c:showVal val="0"/>
          <c:showCatName val="0"/>
          <c:showSerName val="0"/>
          <c:showPercent val="0"/>
          <c:showBubbleSize val="0"/>
        </c:dLbls>
        <c:marker val="1"/>
        <c:smooth val="0"/>
        <c:axId val="151250048"/>
        <c:axId val="151251584"/>
      </c:lineChart>
      <c:catAx>
        <c:axId val="151250048"/>
        <c:scaling>
          <c:orientation val="minMax"/>
        </c:scaling>
        <c:delete val="0"/>
        <c:axPos val="b"/>
        <c:numFmt formatCode="General" sourceLinked="1"/>
        <c:majorTickMark val="out"/>
        <c:minorTickMark val="none"/>
        <c:tickLblPos val="nextTo"/>
        <c:spPr>
          <a:ln w="3713">
            <a:solidFill>
              <a:schemeClr val="tx1"/>
            </a:solidFill>
            <a:prstDash val="solid"/>
          </a:ln>
        </c:spPr>
        <c:txPr>
          <a:bodyPr rot="-5400000" vert="horz"/>
          <a:lstStyle/>
          <a:p>
            <a:pPr>
              <a:defRPr sz="2105" b="1" i="0" u="none" strike="noStrike" baseline="0">
                <a:solidFill>
                  <a:schemeClr val="tx1"/>
                </a:solidFill>
                <a:latin typeface="Arial"/>
                <a:ea typeface="Arial"/>
                <a:cs typeface="Arial"/>
              </a:defRPr>
            </a:pPr>
            <a:endParaRPr lang="fr-FR"/>
          </a:p>
        </c:txPr>
        <c:crossAx val="151251584"/>
        <c:crosses val="autoZero"/>
        <c:auto val="1"/>
        <c:lblAlgn val="ctr"/>
        <c:lblOffset val="100"/>
        <c:tickLblSkip val="2"/>
        <c:tickMarkSkip val="1"/>
        <c:noMultiLvlLbl val="0"/>
      </c:catAx>
      <c:valAx>
        <c:axId val="151251584"/>
        <c:scaling>
          <c:orientation val="minMax"/>
        </c:scaling>
        <c:delete val="0"/>
        <c:axPos val="l"/>
        <c:majorGridlines>
          <c:spPr>
            <a:ln w="3713">
              <a:solidFill>
                <a:schemeClr val="tx1"/>
              </a:solidFill>
              <a:prstDash val="solid"/>
            </a:ln>
          </c:spPr>
        </c:majorGridlines>
        <c:numFmt formatCode="General" sourceLinked="1"/>
        <c:majorTickMark val="out"/>
        <c:minorTickMark val="none"/>
        <c:tickLblPos val="nextTo"/>
        <c:spPr>
          <a:ln w="44553">
            <a:solidFill>
              <a:srgbClr val="FF0000"/>
            </a:solidFill>
            <a:prstDash val="solid"/>
          </a:ln>
        </c:spPr>
        <c:txPr>
          <a:bodyPr rot="0" vert="horz"/>
          <a:lstStyle/>
          <a:p>
            <a:pPr>
              <a:defRPr sz="2105" b="1" i="0" u="none" strike="noStrike" baseline="0">
                <a:solidFill>
                  <a:srgbClr val="FF0000"/>
                </a:solidFill>
                <a:latin typeface="Arial"/>
                <a:ea typeface="Arial"/>
                <a:cs typeface="Arial"/>
              </a:defRPr>
            </a:pPr>
            <a:endParaRPr lang="fr-FR"/>
          </a:p>
        </c:txPr>
        <c:crossAx val="151250048"/>
        <c:crosses val="autoZero"/>
        <c:crossBetween val="between"/>
      </c:valAx>
      <c:spPr>
        <a:noFill/>
        <a:ln w="14851">
          <a:solidFill>
            <a:schemeClr val="tx1"/>
          </a:solidFill>
          <a:prstDash val="solid"/>
        </a:ln>
      </c:spPr>
    </c:plotArea>
    <c:plotVisOnly val="1"/>
    <c:dispBlanksAs val="gap"/>
    <c:showDLblsOverMax val="0"/>
  </c:chart>
  <c:spPr>
    <a:noFill/>
    <a:ln>
      <a:noFill/>
    </a:ln>
  </c:spPr>
  <c:txPr>
    <a:bodyPr/>
    <a:lstStyle/>
    <a:p>
      <a:pPr>
        <a:defRPr sz="2105" b="1" i="0" u="none" strike="noStrike" baseline="0">
          <a:solidFill>
            <a:schemeClr val="tx1"/>
          </a:solidFill>
          <a:latin typeface="Arial"/>
          <a:ea typeface="Arial"/>
          <a:cs typeface="Arial"/>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46031746031746"/>
          <c:y val="7.6738609112709882E-2"/>
          <c:w val="0.74761904761904963"/>
          <c:h val="0.71942446043165453"/>
        </c:manualLayout>
      </c:layout>
      <c:lineChart>
        <c:grouping val="standard"/>
        <c:varyColors val="0"/>
        <c:ser>
          <c:idx val="1"/>
          <c:order val="0"/>
          <c:tx>
            <c:strRef>
              <c:f>Sheet1!$A$3</c:f>
              <c:strCache>
                <c:ptCount val="1"/>
                <c:pt idx="0">
                  <c:v>New Canada</c:v>
                </c:pt>
              </c:strCache>
            </c:strRef>
          </c:tx>
          <c:spPr>
            <a:ln w="45460">
              <a:solidFill>
                <a:srgbClr val="FF0000"/>
              </a:solidFill>
              <a:prstDash val="solid"/>
            </a:ln>
          </c:spPr>
          <c:marker>
            <c:symbol val="square"/>
            <c:size val="10"/>
            <c:spPr>
              <a:solidFill>
                <a:srgbClr val="FF0000"/>
              </a:solidFill>
              <a:ln>
                <a:solidFill>
                  <a:srgbClr val="FF0000"/>
                </a:solidFill>
                <a:prstDash val="solid"/>
              </a:ln>
            </c:spPr>
          </c:marker>
          <c:cat>
            <c:numRef>
              <c:f>Sheet1!$B$1:$T$1</c:f>
              <c:numCache>
                <c:formatCode>General</c:formatCode>
                <c:ptCount val="1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numCache>
            </c:numRef>
          </c:cat>
          <c:val>
            <c:numRef>
              <c:f>Sheet1!$B$3:$T$3</c:f>
              <c:numCache>
                <c:formatCode>General</c:formatCode>
                <c:ptCount val="14"/>
                <c:pt idx="0">
                  <c:v>701</c:v>
                </c:pt>
                <c:pt idx="1">
                  <c:v>512</c:v>
                </c:pt>
                <c:pt idx="2">
                  <c:v>457</c:v>
                </c:pt>
                <c:pt idx="3">
                  <c:v>415</c:v>
                </c:pt>
                <c:pt idx="4">
                  <c:v>396</c:v>
                </c:pt>
                <c:pt idx="5">
                  <c:v>421</c:v>
                </c:pt>
                <c:pt idx="6">
                  <c:v>421</c:v>
                </c:pt>
                <c:pt idx="7">
                  <c:v>396</c:v>
                </c:pt>
                <c:pt idx="8">
                  <c:v>445</c:v>
                </c:pt>
                <c:pt idx="9">
                  <c:v>396</c:v>
                </c:pt>
                <c:pt idx="10">
                  <c:v>354</c:v>
                </c:pt>
                <c:pt idx="11">
                  <c:v>390</c:v>
                </c:pt>
                <c:pt idx="12">
                  <c:v>341</c:v>
                </c:pt>
                <c:pt idx="13">
                  <c:v>354</c:v>
                </c:pt>
              </c:numCache>
            </c:numRef>
          </c:val>
          <c:smooth val="0"/>
        </c:ser>
        <c:dLbls>
          <c:showLegendKey val="0"/>
          <c:showVal val="0"/>
          <c:showCatName val="0"/>
          <c:showSerName val="0"/>
          <c:showPercent val="0"/>
          <c:showBubbleSize val="0"/>
        </c:dLbls>
        <c:marker val="1"/>
        <c:smooth val="0"/>
        <c:axId val="164556800"/>
        <c:axId val="164558720"/>
      </c:lineChart>
      <c:lineChart>
        <c:grouping val="standard"/>
        <c:varyColors val="0"/>
        <c:ser>
          <c:idx val="2"/>
          <c:order val="1"/>
          <c:tx>
            <c:strRef>
              <c:f>Sheet1!$A$4</c:f>
              <c:strCache>
                <c:ptCount val="1"/>
                <c:pt idx="0">
                  <c:v>Tt Canada</c:v>
                </c:pt>
              </c:strCache>
            </c:strRef>
          </c:tx>
          <c:spPr>
            <a:ln w="45460">
              <a:solidFill>
                <a:srgbClr val="0000FF"/>
              </a:solidFill>
              <a:prstDash val="solid"/>
            </a:ln>
          </c:spPr>
          <c:marker>
            <c:symbol val="triangle"/>
            <c:size val="10"/>
            <c:spPr>
              <a:solidFill>
                <a:srgbClr val="0000FF"/>
              </a:solidFill>
              <a:ln>
                <a:solidFill>
                  <a:srgbClr val="0000FF"/>
                </a:solidFill>
                <a:prstDash val="solid"/>
              </a:ln>
            </c:spPr>
          </c:marker>
          <c:cat>
            <c:numRef>
              <c:f>Sheet1!$B$1:$T$1</c:f>
              <c:numCache>
                <c:formatCode>General</c:formatCode>
                <c:ptCount val="1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numCache>
            </c:numRef>
          </c:cat>
          <c:val>
            <c:numRef>
              <c:f>Sheet1!$B$4:$T$4</c:f>
              <c:numCache>
                <c:formatCode>General</c:formatCode>
                <c:ptCount val="14"/>
                <c:pt idx="0">
                  <c:v>882</c:v>
                </c:pt>
                <c:pt idx="1">
                  <c:v>1961</c:v>
                </c:pt>
                <c:pt idx="2">
                  <c:v>2598</c:v>
                </c:pt>
                <c:pt idx="3">
                  <c:v>2990</c:v>
                </c:pt>
                <c:pt idx="4">
                  <c:v>3088</c:v>
                </c:pt>
                <c:pt idx="5">
                  <c:v>3137</c:v>
                </c:pt>
                <c:pt idx="6">
                  <c:v>3186</c:v>
                </c:pt>
                <c:pt idx="7">
                  <c:v>3333</c:v>
                </c:pt>
                <c:pt idx="8">
                  <c:v>3578</c:v>
                </c:pt>
                <c:pt idx="9">
                  <c:v>3922</c:v>
                </c:pt>
                <c:pt idx="10">
                  <c:v>4314</c:v>
                </c:pt>
                <c:pt idx="11">
                  <c:v>4608</c:v>
                </c:pt>
                <c:pt idx="12">
                  <c:v>5049</c:v>
                </c:pt>
                <c:pt idx="13">
                  <c:v>5392</c:v>
                </c:pt>
              </c:numCache>
            </c:numRef>
          </c:val>
          <c:smooth val="0"/>
        </c:ser>
        <c:dLbls>
          <c:showLegendKey val="0"/>
          <c:showVal val="0"/>
          <c:showCatName val="0"/>
          <c:showSerName val="0"/>
          <c:showPercent val="0"/>
          <c:showBubbleSize val="0"/>
        </c:dLbls>
        <c:marker val="1"/>
        <c:smooth val="0"/>
        <c:axId val="164560256"/>
        <c:axId val="151270528"/>
      </c:lineChart>
      <c:catAx>
        <c:axId val="164556800"/>
        <c:scaling>
          <c:orientation val="minMax"/>
        </c:scaling>
        <c:delete val="0"/>
        <c:axPos val="b"/>
        <c:numFmt formatCode="General" sourceLinked="1"/>
        <c:majorTickMark val="out"/>
        <c:minorTickMark val="none"/>
        <c:tickLblPos val="nextTo"/>
        <c:spPr>
          <a:ln w="3788">
            <a:solidFill>
              <a:schemeClr val="tx1"/>
            </a:solidFill>
            <a:prstDash val="solid"/>
          </a:ln>
        </c:spPr>
        <c:txPr>
          <a:bodyPr rot="-5400000" vert="horz"/>
          <a:lstStyle/>
          <a:p>
            <a:pPr>
              <a:defRPr sz="2148" b="1" i="0" u="none" strike="noStrike" baseline="0">
                <a:solidFill>
                  <a:schemeClr val="tx1"/>
                </a:solidFill>
                <a:latin typeface="Arial"/>
                <a:ea typeface="Arial"/>
                <a:cs typeface="Arial"/>
              </a:defRPr>
            </a:pPr>
            <a:endParaRPr lang="fr-FR"/>
          </a:p>
        </c:txPr>
        <c:crossAx val="164558720"/>
        <c:crosses val="autoZero"/>
        <c:auto val="1"/>
        <c:lblAlgn val="ctr"/>
        <c:lblOffset val="100"/>
        <c:tickLblSkip val="2"/>
        <c:tickMarkSkip val="1"/>
        <c:noMultiLvlLbl val="0"/>
      </c:catAx>
      <c:valAx>
        <c:axId val="164558720"/>
        <c:scaling>
          <c:orientation val="minMax"/>
        </c:scaling>
        <c:delete val="0"/>
        <c:axPos val="l"/>
        <c:majorGridlines>
          <c:spPr>
            <a:ln w="3788">
              <a:solidFill>
                <a:schemeClr val="tx1"/>
              </a:solidFill>
              <a:prstDash val="solid"/>
            </a:ln>
          </c:spPr>
        </c:majorGridlines>
        <c:numFmt formatCode="General" sourceLinked="1"/>
        <c:majorTickMark val="out"/>
        <c:minorTickMark val="none"/>
        <c:tickLblPos val="nextTo"/>
        <c:spPr>
          <a:ln w="45460">
            <a:solidFill>
              <a:srgbClr val="FF0000"/>
            </a:solidFill>
            <a:prstDash val="solid"/>
          </a:ln>
        </c:spPr>
        <c:txPr>
          <a:bodyPr rot="0" vert="horz"/>
          <a:lstStyle/>
          <a:p>
            <a:pPr>
              <a:defRPr sz="2148" b="1" i="0" u="none" strike="noStrike" baseline="0">
                <a:solidFill>
                  <a:srgbClr val="FF0000"/>
                </a:solidFill>
                <a:latin typeface="Arial"/>
                <a:ea typeface="Arial"/>
                <a:cs typeface="Arial"/>
              </a:defRPr>
            </a:pPr>
            <a:endParaRPr lang="fr-FR"/>
          </a:p>
        </c:txPr>
        <c:crossAx val="164556800"/>
        <c:crosses val="autoZero"/>
        <c:crossBetween val="between"/>
      </c:valAx>
      <c:catAx>
        <c:axId val="164560256"/>
        <c:scaling>
          <c:orientation val="minMax"/>
        </c:scaling>
        <c:delete val="1"/>
        <c:axPos val="b"/>
        <c:numFmt formatCode="General" sourceLinked="1"/>
        <c:majorTickMark val="out"/>
        <c:minorTickMark val="none"/>
        <c:tickLblPos val="none"/>
        <c:crossAx val="151270528"/>
        <c:crosses val="autoZero"/>
        <c:auto val="1"/>
        <c:lblAlgn val="ctr"/>
        <c:lblOffset val="100"/>
        <c:noMultiLvlLbl val="0"/>
      </c:catAx>
      <c:valAx>
        <c:axId val="151270528"/>
        <c:scaling>
          <c:orientation val="minMax"/>
        </c:scaling>
        <c:delete val="0"/>
        <c:axPos val="r"/>
        <c:numFmt formatCode="General" sourceLinked="1"/>
        <c:majorTickMark val="cross"/>
        <c:minorTickMark val="none"/>
        <c:tickLblPos val="nextTo"/>
        <c:spPr>
          <a:ln w="45460">
            <a:solidFill>
              <a:srgbClr val="0000FF"/>
            </a:solidFill>
            <a:prstDash val="solid"/>
          </a:ln>
        </c:spPr>
        <c:txPr>
          <a:bodyPr rot="0" vert="horz"/>
          <a:lstStyle/>
          <a:p>
            <a:pPr>
              <a:defRPr sz="2148" b="1" i="0" u="none" strike="noStrike" baseline="0">
                <a:solidFill>
                  <a:srgbClr val="0000FF"/>
                </a:solidFill>
                <a:latin typeface="Arial"/>
                <a:ea typeface="Arial"/>
                <a:cs typeface="Arial"/>
              </a:defRPr>
            </a:pPr>
            <a:endParaRPr lang="fr-FR"/>
          </a:p>
        </c:txPr>
        <c:crossAx val="164560256"/>
        <c:crosses val="max"/>
        <c:crossBetween val="between"/>
      </c:valAx>
      <c:spPr>
        <a:noFill/>
        <a:ln w="15153">
          <a:solidFill>
            <a:schemeClr val="tx1"/>
          </a:solidFill>
          <a:prstDash val="solid"/>
        </a:ln>
      </c:spPr>
    </c:plotArea>
    <c:plotVisOnly val="1"/>
    <c:dispBlanksAs val="gap"/>
    <c:showDLblsOverMax val="0"/>
  </c:chart>
  <c:spPr>
    <a:noFill/>
    <a:ln>
      <a:noFill/>
    </a:ln>
  </c:spPr>
  <c:txPr>
    <a:bodyPr/>
    <a:lstStyle/>
    <a:p>
      <a:pPr>
        <a:defRPr sz="2148" b="1" i="0" u="none" strike="noStrike" baseline="0">
          <a:solidFill>
            <a:schemeClr val="tx1"/>
          </a:solidFill>
          <a:latin typeface="Arial"/>
          <a:ea typeface="Arial"/>
          <a:cs typeface="Arial"/>
        </a:defRPr>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E1CCEB-0F59-4295-9B9B-DB7288A67150}" type="doc">
      <dgm:prSet loTypeId="urn:microsoft.com/office/officeart/2005/8/layout/process1" loCatId="process" qsTypeId="urn:microsoft.com/office/officeart/2005/8/quickstyle/simple2" qsCatId="simple" csTypeId="urn:microsoft.com/office/officeart/2005/8/colors/accent2_3" csCatId="accent2" phldr="1"/>
      <dgm:spPr/>
    </dgm:pt>
    <dgm:pt modelId="{0ECD887B-BA90-4558-9DB1-B80B9A2A8086}">
      <dgm:prSet phldrT="[Texte]" custT="1"/>
      <dgm:spPr>
        <a:solidFill>
          <a:srgbClr val="A30105"/>
        </a:solidFill>
      </dgm:spPr>
      <dgm:t>
        <a:bodyPr lIns="36000" rIns="36000"/>
        <a:lstStyle/>
        <a:p>
          <a:r>
            <a:rPr lang="fr-FR" sz="3200" b="1" dirty="0" smtClean="0"/>
            <a:t>Prévalence</a:t>
          </a:r>
        </a:p>
        <a:p>
          <a:r>
            <a:rPr lang="fr-FR" sz="1600" i="1" dirty="0" smtClean="0"/>
            <a:t>(nombre de personnes infectées)</a:t>
          </a:r>
          <a:endParaRPr lang="fr-FR" sz="1600" i="1" dirty="0"/>
        </a:p>
      </dgm:t>
    </dgm:pt>
    <dgm:pt modelId="{7AD534C1-1435-4A9B-A91E-2C73685784F8}" type="parTrans" cxnId="{FAB29B6C-91B4-4CE8-A287-ABDAAB12FC19}">
      <dgm:prSet/>
      <dgm:spPr/>
      <dgm:t>
        <a:bodyPr/>
        <a:lstStyle/>
        <a:p>
          <a:endParaRPr lang="fr-FR"/>
        </a:p>
      </dgm:t>
    </dgm:pt>
    <dgm:pt modelId="{03C71CD8-5F75-4569-A489-2D889E768A65}" type="sibTrans" cxnId="{FAB29B6C-91B4-4CE8-A287-ABDAAB12FC19}">
      <dgm:prSet/>
      <dgm:spPr/>
      <dgm:t>
        <a:bodyPr/>
        <a:lstStyle/>
        <a:p>
          <a:endParaRPr lang="fr-FR"/>
        </a:p>
      </dgm:t>
    </dgm:pt>
    <dgm:pt modelId="{DA732E68-EBDA-4F28-9531-F320FCF9491B}">
      <dgm:prSet phldrT="[Texte]" custT="1"/>
      <dgm:spPr>
        <a:solidFill>
          <a:schemeClr val="accent2">
            <a:lumMod val="40000"/>
            <a:lumOff val="60000"/>
          </a:schemeClr>
        </a:solidFill>
      </dgm:spPr>
      <dgm:t>
        <a:bodyPr/>
        <a:lstStyle/>
        <a:p>
          <a:r>
            <a:rPr lang="fr-FR" sz="2800" b="1" dirty="0" smtClean="0">
              <a:solidFill>
                <a:schemeClr val="tx1"/>
              </a:solidFill>
            </a:rPr>
            <a:t>Décès</a:t>
          </a:r>
        </a:p>
        <a:p>
          <a:r>
            <a:rPr lang="fr-FR" sz="2800" b="1" dirty="0" smtClean="0">
              <a:solidFill>
                <a:schemeClr val="tx1"/>
              </a:solidFill>
            </a:rPr>
            <a:t>Guérisons</a:t>
          </a:r>
          <a:endParaRPr lang="fr-FR" sz="2800" b="1" dirty="0">
            <a:solidFill>
              <a:schemeClr val="tx1"/>
            </a:solidFill>
          </a:endParaRPr>
        </a:p>
      </dgm:t>
    </dgm:pt>
    <dgm:pt modelId="{AE743CC3-DD91-4E60-89F8-19A83368F61F}" type="sibTrans" cxnId="{5E5FBDDE-8CA4-451D-A46D-9A519D3DEAF5}">
      <dgm:prSet/>
      <dgm:spPr/>
      <dgm:t>
        <a:bodyPr/>
        <a:lstStyle/>
        <a:p>
          <a:endParaRPr lang="fr-FR"/>
        </a:p>
      </dgm:t>
    </dgm:pt>
    <dgm:pt modelId="{9B117FBB-67DE-47F0-904E-CF29BE03CC17}" type="parTrans" cxnId="{5E5FBDDE-8CA4-451D-A46D-9A519D3DEAF5}">
      <dgm:prSet/>
      <dgm:spPr/>
      <dgm:t>
        <a:bodyPr/>
        <a:lstStyle/>
        <a:p>
          <a:endParaRPr lang="fr-FR"/>
        </a:p>
      </dgm:t>
    </dgm:pt>
    <dgm:pt modelId="{9F3F9756-4880-41AD-9345-6CC730B533D7}">
      <dgm:prSet phldrT="[Texte]" custT="1"/>
      <dgm:spPr>
        <a:solidFill>
          <a:schemeClr val="accent2">
            <a:lumMod val="40000"/>
            <a:lumOff val="60000"/>
          </a:schemeClr>
        </a:solidFill>
      </dgm:spPr>
      <dgm:t>
        <a:bodyPr/>
        <a:lstStyle/>
        <a:p>
          <a:r>
            <a:rPr lang="fr-FR" sz="2800" b="1" dirty="0" smtClean="0">
              <a:solidFill>
                <a:schemeClr val="tx1"/>
              </a:solidFill>
            </a:rPr>
            <a:t>Incidence</a:t>
          </a:r>
          <a:br>
            <a:rPr lang="fr-FR" sz="2800" b="1" dirty="0" smtClean="0">
              <a:solidFill>
                <a:schemeClr val="tx1"/>
              </a:solidFill>
            </a:rPr>
          </a:br>
          <a:r>
            <a:rPr lang="fr-FR" sz="1800" b="1" i="1" dirty="0" smtClean="0">
              <a:solidFill>
                <a:schemeClr val="tx1"/>
              </a:solidFill>
            </a:rPr>
            <a:t>(nouvelles infections)</a:t>
          </a:r>
          <a:endParaRPr lang="fr-FR" sz="3200" b="1" dirty="0">
            <a:solidFill>
              <a:schemeClr val="tx1"/>
            </a:solidFill>
          </a:endParaRPr>
        </a:p>
      </dgm:t>
    </dgm:pt>
    <dgm:pt modelId="{2B46A7DD-DDEF-43E1-9CF0-DE373EBA6AB0}" type="sibTrans" cxnId="{0F12407E-E957-4B48-9456-61BD9B1CEDE0}">
      <dgm:prSet/>
      <dgm:spPr/>
      <dgm:t>
        <a:bodyPr/>
        <a:lstStyle/>
        <a:p>
          <a:endParaRPr lang="fr-FR"/>
        </a:p>
      </dgm:t>
    </dgm:pt>
    <dgm:pt modelId="{BDF9BEEC-31CF-48A5-A95A-D0C987F9C4AB}" type="parTrans" cxnId="{0F12407E-E957-4B48-9456-61BD9B1CEDE0}">
      <dgm:prSet/>
      <dgm:spPr/>
      <dgm:t>
        <a:bodyPr/>
        <a:lstStyle/>
        <a:p>
          <a:endParaRPr lang="fr-FR"/>
        </a:p>
      </dgm:t>
    </dgm:pt>
    <dgm:pt modelId="{3827D3D3-038B-44DF-876F-8BFD8E7CD059}" type="pres">
      <dgm:prSet presAssocID="{F8E1CCEB-0F59-4295-9B9B-DB7288A67150}" presName="Name0" presStyleCnt="0">
        <dgm:presLayoutVars>
          <dgm:dir/>
          <dgm:resizeHandles val="exact"/>
        </dgm:presLayoutVars>
      </dgm:prSet>
      <dgm:spPr/>
    </dgm:pt>
    <dgm:pt modelId="{CDFC8E35-81B6-4B4B-A6F9-93AB1CFEAC40}" type="pres">
      <dgm:prSet presAssocID="{9F3F9756-4880-41AD-9345-6CC730B533D7}" presName="node" presStyleLbl="node1" presStyleIdx="0" presStyleCnt="3">
        <dgm:presLayoutVars>
          <dgm:bulletEnabled val="1"/>
        </dgm:presLayoutVars>
      </dgm:prSet>
      <dgm:spPr/>
      <dgm:t>
        <a:bodyPr/>
        <a:lstStyle/>
        <a:p>
          <a:endParaRPr lang="fr-FR"/>
        </a:p>
      </dgm:t>
    </dgm:pt>
    <dgm:pt modelId="{8D01E702-01A1-4869-A8AE-5D6ED8EE2FC0}" type="pres">
      <dgm:prSet presAssocID="{2B46A7DD-DDEF-43E1-9CF0-DE373EBA6AB0}" presName="sibTrans" presStyleLbl="sibTrans2D1" presStyleIdx="0" presStyleCnt="2"/>
      <dgm:spPr/>
      <dgm:t>
        <a:bodyPr/>
        <a:lstStyle/>
        <a:p>
          <a:endParaRPr lang="fr-FR"/>
        </a:p>
      </dgm:t>
    </dgm:pt>
    <dgm:pt modelId="{9E3C3E64-594A-4254-87BD-44FA4C80F347}" type="pres">
      <dgm:prSet presAssocID="{2B46A7DD-DDEF-43E1-9CF0-DE373EBA6AB0}" presName="connectorText" presStyleLbl="sibTrans2D1" presStyleIdx="0" presStyleCnt="2"/>
      <dgm:spPr/>
      <dgm:t>
        <a:bodyPr/>
        <a:lstStyle/>
        <a:p>
          <a:endParaRPr lang="fr-FR"/>
        </a:p>
      </dgm:t>
    </dgm:pt>
    <dgm:pt modelId="{968219FA-38DC-4442-A3F8-21415A148942}" type="pres">
      <dgm:prSet presAssocID="{0ECD887B-BA90-4558-9DB1-B80B9A2A8086}" presName="node" presStyleLbl="node1" presStyleIdx="1" presStyleCnt="3">
        <dgm:presLayoutVars>
          <dgm:bulletEnabled val="1"/>
        </dgm:presLayoutVars>
      </dgm:prSet>
      <dgm:spPr/>
      <dgm:t>
        <a:bodyPr/>
        <a:lstStyle/>
        <a:p>
          <a:endParaRPr lang="fr-FR"/>
        </a:p>
      </dgm:t>
    </dgm:pt>
    <dgm:pt modelId="{77BC4288-4D40-4E92-9C39-3E96C7D0995D}" type="pres">
      <dgm:prSet presAssocID="{03C71CD8-5F75-4569-A489-2D889E768A65}" presName="sibTrans" presStyleLbl="sibTrans2D1" presStyleIdx="1" presStyleCnt="2"/>
      <dgm:spPr/>
      <dgm:t>
        <a:bodyPr/>
        <a:lstStyle/>
        <a:p>
          <a:endParaRPr lang="fr-FR"/>
        </a:p>
      </dgm:t>
    </dgm:pt>
    <dgm:pt modelId="{46DC9561-EF79-4E1E-B296-3B4D31FE58B9}" type="pres">
      <dgm:prSet presAssocID="{03C71CD8-5F75-4569-A489-2D889E768A65}" presName="connectorText" presStyleLbl="sibTrans2D1" presStyleIdx="1" presStyleCnt="2"/>
      <dgm:spPr/>
      <dgm:t>
        <a:bodyPr/>
        <a:lstStyle/>
        <a:p>
          <a:endParaRPr lang="fr-FR"/>
        </a:p>
      </dgm:t>
    </dgm:pt>
    <dgm:pt modelId="{D5536C32-8E1D-4253-BF08-43ED15FB31E7}" type="pres">
      <dgm:prSet presAssocID="{DA732E68-EBDA-4F28-9531-F320FCF9491B}" presName="node" presStyleLbl="node1" presStyleIdx="2" presStyleCnt="3">
        <dgm:presLayoutVars>
          <dgm:bulletEnabled val="1"/>
        </dgm:presLayoutVars>
      </dgm:prSet>
      <dgm:spPr/>
      <dgm:t>
        <a:bodyPr/>
        <a:lstStyle/>
        <a:p>
          <a:endParaRPr lang="fr-FR"/>
        </a:p>
      </dgm:t>
    </dgm:pt>
  </dgm:ptLst>
  <dgm:cxnLst>
    <dgm:cxn modelId="{73687D43-F425-45CB-8B16-DA3335FD3C72}" type="presOf" srcId="{9F3F9756-4880-41AD-9345-6CC730B533D7}" destId="{CDFC8E35-81B6-4B4B-A6F9-93AB1CFEAC40}" srcOrd="0" destOrd="0" presId="urn:microsoft.com/office/officeart/2005/8/layout/process1"/>
    <dgm:cxn modelId="{8B265514-D06F-4E01-A6AA-842451786913}" type="presOf" srcId="{03C71CD8-5F75-4569-A489-2D889E768A65}" destId="{46DC9561-EF79-4E1E-B296-3B4D31FE58B9}" srcOrd="1" destOrd="0" presId="urn:microsoft.com/office/officeart/2005/8/layout/process1"/>
    <dgm:cxn modelId="{FAB29B6C-91B4-4CE8-A287-ABDAAB12FC19}" srcId="{F8E1CCEB-0F59-4295-9B9B-DB7288A67150}" destId="{0ECD887B-BA90-4558-9DB1-B80B9A2A8086}" srcOrd="1" destOrd="0" parTransId="{7AD534C1-1435-4A9B-A91E-2C73685784F8}" sibTransId="{03C71CD8-5F75-4569-A489-2D889E768A65}"/>
    <dgm:cxn modelId="{0B67FD45-6FEC-4385-B412-4859A42C34B3}" type="presOf" srcId="{2B46A7DD-DDEF-43E1-9CF0-DE373EBA6AB0}" destId="{8D01E702-01A1-4869-A8AE-5D6ED8EE2FC0}" srcOrd="0" destOrd="0" presId="urn:microsoft.com/office/officeart/2005/8/layout/process1"/>
    <dgm:cxn modelId="{99D64F27-0F45-4C58-AE2E-9B00A22A7FE2}" type="presOf" srcId="{0ECD887B-BA90-4558-9DB1-B80B9A2A8086}" destId="{968219FA-38DC-4442-A3F8-21415A148942}" srcOrd="0" destOrd="0" presId="urn:microsoft.com/office/officeart/2005/8/layout/process1"/>
    <dgm:cxn modelId="{53BC2DF7-333D-4BE8-834F-9EC4AF38C19B}" type="presOf" srcId="{F8E1CCEB-0F59-4295-9B9B-DB7288A67150}" destId="{3827D3D3-038B-44DF-876F-8BFD8E7CD059}" srcOrd="0" destOrd="0" presId="urn:microsoft.com/office/officeart/2005/8/layout/process1"/>
    <dgm:cxn modelId="{5E5FBDDE-8CA4-451D-A46D-9A519D3DEAF5}" srcId="{F8E1CCEB-0F59-4295-9B9B-DB7288A67150}" destId="{DA732E68-EBDA-4F28-9531-F320FCF9491B}" srcOrd="2" destOrd="0" parTransId="{9B117FBB-67DE-47F0-904E-CF29BE03CC17}" sibTransId="{AE743CC3-DD91-4E60-89F8-19A83368F61F}"/>
    <dgm:cxn modelId="{9B4616DA-9FB2-4E15-8C78-FC6E3EE40EB1}" type="presOf" srcId="{2B46A7DD-DDEF-43E1-9CF0-DE373EBA6AB0}" destId="{9E3C3E64-594A-4254-87BD-44FA4C80F347}" srcOrd="1" destOrd="0" presId="urn:microsoft.com/office/officeart/2005/8/layout/process1"/>
    <dgm:cxn modelId="{0F12407E-E957-4B48-9456-61BD9B1CEDE0}" srcId="{F8E1CCEB-0F59-4295-9B9B-DB7288A67150}" destId="{9F3F9756-4880-41AD-9345-6CC730B533D7}" srcOrd="0" destOrd="0" parTransId="{BDF9BEEC-31CF-48A5-A95A-D0C987F9C4AB}" sibTransId="{2B46A7DD-DDEF-43E1-9CF0-DE373EBA6AB0}"/>
    <dgm:cxn modelId="{F0ABFBE6-90DD-4C5B-B741-8F11E3DF5678}" type="presOf" srcId="{DA732E68-EBDA-4F28-9531-F320FCF9491B}" destId="{D5536C32-8E1D-4253-BF08-43ED15FB31E7}" srcOrd="0" destOrd="0" presId="urn:microsoft.com/office/officeart/2005/8/layout/process1"/>
    <dgm:cxn modelId="{C1FB9A9F-B997-480F-9950-91CA9D32D0AB}" type="presOf" srcId="{03C71CD8-5F75-4569-A489-2D889E768A65}" destId="{77BC4288-4D40-4E92-9C39-3E96C7D0995D}" srcOrd="0" destOrd="0" presId="urn:microsoft.com/office/officeart/2005/8/layout/process1"/>
    <dgm:cxn modelId="{3FDA4552-64E3-4198-8D6D-DDD810E8036B}" type="presParOf" srcId="{3827D3D3-038B-44DF-876F-8BFD8E7CD059}" destId="{CDFC8E35-81B6-4B4B-A6F9-93AB1CFEAC40}" srcOrd="0" destOrd="0" presId="urn:microsoft.com/office/officeart/2005/8/layout/process1"/>
    <dgm:cxn modelId="{F31B1E7B-89E4-42A9-9B46-EE62EE65F79D}" type="presParOf" srcId="{3827D3D3-038B-44DF-876F-8BFD8E7CD059}" destId="{8D01E702-01A1-4869-A8AE-5D6ED8EE2FC0}" srcOrd="1" destOrd="0" presId="urn:microsoft.com/office/officeart/2005/8/layout/process1"/>
    <dgm:cxn modelId="{F856F1E2-3676-4897-8647-A6AAD3B9C74C}" type="presParOf" srcId="{8D01E702-01A1-4869-A8AE-5D6ED8EE2FC0}" destId="{9E3C3E64-594A-4254-87BD-44FA4C80F347}" srcOrd="0" destOrd="0" presId="urn:microsoft.com/office/officeart/2005/8/layout/process1"/>
    <dgm:cxn modelId="{F9DD3811-8DAF-42C1-9FD1-AB7F8E7F8E64}" type="presParOf" srcId="{3827D3D3-038B-44DF-876F-8BFD8E7CD059}" destId="{968219FA-38DC-4442-A3F8-21415A148942}" srcOrd="2" destOrd="0" presId="urn:microsoft.com/office/officeart/2005/8/layout/process1"/>
    <dgm:cxn modelId="{C66671B4-A0FE-482E-8A38-99A24207F842}" type="presParOf" srcId="{3827D3D3-038B-44DF-876F-8BFD8E7CD059}" destId="{77BC4288-4D40-4E92-9C39-3E96C7D0995D}" srcOrd="3" destOrd="0" presId="urn:microsoft.com/office/officeart/2005/8/layout/process1"/>
    <dgm:cxn modelId="{3DD23E2A-CE50-4D8B-BA5A-F834C1E40F00}" type="presParOf" srcId="{77BC4288-4D40-4E92-9C39-3E96C7D0995D}" destId="{46DC9561-EF79-4E1E-B296-3B4D31FE58B9}" srcOrd="0" destOrd="0" presId="urn:microsoft.com/office/officeart/2005/8/layout/process1"/>
    <dgm:cxn modelId="{94834A85-2064-4133-915E-9A3B31659A15}" type="presParOf" srcId="{3827D3D3-038B-44DF-876F-8BFD8E7CD059}" destId="{D5536C32-8E1D-4253-BF08-43ED15FB31E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C8E35-81B6-4B4B-A6F9-93AB1CFEAC40}">
      <dsp:nvSpPr>
        <dsp:cNvPr id="0" name=""/>
        <dsp:cNvSpPr/>
      </dsp:nvSpPr>
      <dsp:spPr>
        <a:xfrm>
          <a:off x="7721" y="481176"/>
          <a:ext cx="2307837" cy="1514518"/>
        </a:xfrm>
        <a:prstGeom prst="roundRect">
          <a:avLst>
            <a:gd name="adj" fmla="val 10000"/>
          </a:avLst>
        </a:prstGeom>
        <a:solidFill>
          <a:schemeClr val="accent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b="1" kern="1200" dirty="0" smtClean="0">
              <a:solidFill>
                <a:schemeClr val="tx1"/>
              </a:solidFill>
            </a:rPr>
            <a:t>Incidence</a:t>
          </a:r>
          <a:br>
            <a:rPr lang="fr-FR" sz="2800" b="1" kern="1200" dirty="0" smtClean="0">
              <a:solidFill>
                <a:schemeClr val="tx1"/>
              </a:solidFill>
            </a:rPr>
          </a:br>
          <a:r>
            <a:rPr lang="fr-FR" sz="1800" b="1" i="1" kern="1200" dirty="0" smtClean="0">
              <a:solidFill>
                <a:schemeClr val="tx1"/>
              </a:solidFill>
            </a:rPr>
            <a:t>(nouvelles infections)</a:t>
          </a:r>
          <a:endParaRPr lang="fr-FR" sz="3200" b="1" kern="1200" dirty="0">
            <a:solidFill>
              <a:schemeClr val="tx1"/>
            </a:solidFill>
          </a:endParaRPr>
        </a:p>
      </dsp:txBody>
      <dsp:txXfrm>
        <a:off x="52080" y="525535"/>
        <a:ext cx="2219119" cy="1425800"/>
      </dsp:txXfrm>
    </dsp:sp>
    <dsp:sp modelId="{8D01E702-01A1-4869-A8AE-5D6ED8EE2FC0}">
      <dsp:nvSpPr>
        <dsp:cNvPr id="0" name=""/>
        <dsp:cNvSpPr/>
      </dsp:nvSpPr>
      <dsp:spPr>
        <a:xfrm>
          <a:off x="2546342" y="952263"/>
          <a:ext cx="489261" cy="572343"/>
        </a:xfrm>
        <a:prstGeom prst="rightArrow">
          <a:avLst>
            <a:gd name="adj1" fmla="val 60000"/>
            <a:gd name="adj2" fmla="val 50000"/>
          </a:avLst>
        </a:prstGeom>
        <a:solidFill>
          <a:schemeClr val="accent2">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fr-FR" sz="2200" kern="1200"/>
        </a:p>
      </dsp:txBody>
      <dsp:txXfrm>
        <a:off x="2546342" y="1066732"/>
        <a:ext cx="342483" cy="343405"/>
      </dsp:txXfrm>
    </dsp:sp>
    <dsp:sp modelId="{968219FA-38DC-4442-A3F8-21415A148942}">
      <dsp:nvSpPr>
        <dsp:cNvPr id="0" name=""/>
        <dsp:cNvSpPr/>
      </dsp:nvSpPr>
      <dsp:spPr>
        <a:xfrm>
          <a:off x="3238693" y="481176"/>
          <a:ext cx="2307837" cy="1514518"/>
        </a:xfrm>
        <a:prstGeom prst="roundRect">
          <a:avLst>
            <a:gd name="adj" fmla="val 10000"/>
          </a:avLst>
        </a:prstGeom>
        <a:solidFill>
          <a:srgbClr val="A3010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121920" rIns="36000" bIns="121920" numCol="1" spcCol="1270" anchor="ctr" anchorCtr="0">
          <a:noAutofit/>
        </a:bodyPr>
        <a:lstStyle/>
        <a:p>
          <a:pPr lvl="0" algn="ctr" defTabSz="1422400">
            <a:lnSpc>
              <a:spcPct val="90000"/>
            </a:lnSpc>
            <a:spcBef>
              <a:spcPct val="0"/>
            </a:spcBef>
            <a:spcAft>
              <a:spcPct val="35000"/>
            </a:spcAft>
          </a:pPr>
          <a:r>
            <a:rPr lang="fr-FR" sz="3200" b="1" kern="1200" dirty="0" smtClean="0"/>
            <a:t>Prévalence</a:t>
          </a:r>
        </a:p>
        <a:p>
          <a:pPr lvl="0" algn="ctr" defTabSz="1422400">
            <a:lnSpc>
              <a:spcPct val="90000"/>
            </a:lnSpc>
            <a:spcBef>
              <a:spcPct val="0"/>
            </a:spcBef>
            <a:spcAft>
              <a:spcPct val="35000"/>
            </a:spcAft>
          </a:pPr>
          <a:r>
            <a:rPr lang="fr-FR" sz="1600" i="1" kern="1200" dirty="0" smtClean="0"/>
            <a:t>(nombre de personnes infectées)</a:t>
          </a:r>
          <a:endParaRPr lang="fr-FR" sz="1600" i="1" kern="1200" dirty="0"/>
        </a:p>
      </dsp:txBody>
      <dsp:txXfrm>
        <a:off x="3283052" y="525535"/>
        <a:ext cx="2219119" cy="1425800"/>
      </dsp:txXfrm>
    </dsp:sp>
    <dsp:sp modelId="{77BC4288-4D40-4E92-9C39-3E96C7D0995D}">
      <dsp:nvSpPr>
        <dsp:cNvPr id="0" name=""/>
        <dsp:cNvSpPr/>
      </dsp:nvSpPr>
      <dsp:spPr>
        <a:xfrm>
          <a:off x="5777314" y="952263"/>
          <a:ext cx="489261" cy="572343"/>
        </a:xfrm>
        <a:prstGeom prst="rightArrow">
          <a:avLst>
            <a:gd name="adj1" fmla="val 60000"/>
            <a:gd name="adj2" fmla="val 50000"/>
          </a:avLst>
        </a:prstGeom>
        <a:solidFill>
          <a:schemeClr val="accent2">
            <a:shade val="90000"/>
            <a:hueOff val="-35851"/>
            <a:satOff val="-4207"/>
            <a:lumOff val="2301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fr-FR" sz="2200" kern="1200"/>
        </a:p>
      </dsp:txBody>
      <dsp:txXfrm>
        <a:off x="5777314" y="1066732"/>
        <a:ext cx="342483" cy="343405"/>
      </dsp:txXfrm>
    </dsp:sp>
    <dsp:sp modelId="{D5536C32-8E1D-4253-BF08-43ED15FB31E7}">
      <dsp:nvSpPr>
        <dsp:cNvPr id="0" name=""/>
        <dsp:cNvSpPr/>
      </dsp:nvSpPr>
      <dsp:spPr>
        <a:xfrm>
          <a:off x="6469666" y="481176"/>
          <a:ext cx="2307837" cy="1514518"/>
        </a:xfrm>
        <a:prstGeom prst="roundRect">
          <a:avLst>
            <a:gd name="adj" fmla="val 10000"/>
          </a:avLst>
        </a:prstGeom>
        <a:solidFill>
          <a:schemeClr val="accent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b="1" kern="1200" dirty="0" smtClean="0">
              <a:solidFill>
                <a:schemeClr val="tx1"/>
              </a:solidFill>
            </a:rPr>
            <a:t>Décès</a:t>
          </a:r>
        </a:p>
        <a:p>
          <a:pPr lvl="0" algn="ctr" defTabSz="1244600">
            <a:lnSpc>
              <a:spcPct val="90000"/>
            </a:lnSpc>
            <a:spcBef>
              <a:spcPct val="0"/>
            </a:spcBef>
            <a:spcAft>
              <a:spcPct val="35000"/>
            </a:spcAft>
          </a:pPr>
          <a:r>
            <a:rPr lang="fr-FR" sz="2800" b="1" kern="1200" dirty="0" smtClean="0">
              <a:solidFill>
                <a:schemeClr val="tx1"/>
              </a:solidFill>
            </a:rPr>
            <a:t>Guérisons</a:t>
          </a:r>
          <a:endParaRPr lang="fr-FR" sz="2800" b="1" kern="1200" dirty="0">
            <a:solidFill>
              <a:schemeClr val="tx1"/>
            </a:solidFill>
          </a:endParaRPr>
        </a:p>
      </dsp:txBody>
      <dsp:txXfrm>
        <a:off x="6514025" y="525535"/>
        <a:ext cx="2219119" cy="14258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fr-FR"/>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fr-FR"/>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fr-FR"/>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B9124B1C-7EEC-444F-BCCB-B992AF9F5022}" type="slidenum">
              <a:rPr lang="fr-FR"/>
              <a:pPr/>
              <a:t>‹N°›</a:t>
            </a:fld>
            <a:endParaRPr lang="fr-FR"/>
          </a:p>
        </p:txBody>
      </p:sp>
    </p:spTree>
    <p:extLst>
      <p:ext uri="{BB962C8B-B14F-4D97-AF65-F5344CB8AC3E}">
        <p14:creationId xmlns:p14="http://schemas.microsoft.com/office/powerpoint/2010/main" val="24264885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5EB47C-2684-48AC-9751-5C5503F6D034}" type="slidenum">
              <a:rPr lang="fr-FR"/>
              <a:pPr/>
              <a:t>1</a:t>
            </a:fld>
            <a:endParaRPr lang="fr-F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0BB8F-A043-4009-9762-03A2CFDE3FA5}" type="slidenum">
              <a:rPr lang="fr-FR"/>
              <a:pPr/>
              <a:t>2</a:t>
            </a:fld>
            <a:endParaRPr lang="fr-F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1FA8910-08E3-4DB5-AE21-530982B1FABE}" type="slidenum">
              <a:rPr lang="fr-FR" smtClean="0"/>
              <a:pPr/>
              <a:t>27</a:t>
            </a:fld>
            <a:endParaRPr lang="fr-FR"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14400" y="4343400"/>
            <a:ext cx="5029200" cy="4114800"/>
          </a:xfrm>
          <a:noFill/>
          <a:ln/>
        </p:spPr>
        <p:txBody>
          <a:bodyPr lIns="92885" tIns="46442" rIns="92885" bIns="46442"/>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rgbClr val="AE0107"/>
        </a:solidFill>
        <a:effectLst/>
      </p:bgPr>
    </p:bg>
    <p:spTree>
      <p:nvGrpSpPr>
        <p:cNvPr id="1" name=""/>
        <p:cNvGrpSpPr/>
        <p:nvPr/>
      </p:nvGrpSpPr>
      <p:grpSpPr>
        <a:xfrm>
          <a:off x="0" y="0"/>
          <a:ext cx="0" cy="0"/>
          <a:chOff x="0" y="0"/>
          <a:chExt cx="0" cy="0"/>
        </a:xfrm>
      </p:grpSpPr>
      <p:pic>
        <p:nvPicPr>
          <p:cNvPr id="4103" name="Picture 7" descr="logo_ceped_ombr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97250" y="44450"/>
            <a:ext cx="2349500" cy="23495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ctrTitle"/>
          </p:nvPr>
        </p:nvSpPr>
        <p:spPr>
          <a:xfrm>
            <a:off x="685800" y="2708275"/>
            <a:ext cx="7772400" cy="1470025"/>
          </a:xfrm>
        </p:spPr>
        <p:txBody>
          <a:bodyPr anchor="t"/>
          <a:lstStyle>
            <a:lvl1pPr>
              <a:defRPr/>
            </a:lvl1pPr>
          </a:lstStyle>
          <a:p>
            <a:pPr lvl="0"/>
            <a:r>
              <a:rPr lang="fr-FR" noProof="0" smtClean="0"/>
              <a:t>Cliquez pour modifier le style du titre</a:t>
            </a:r>
          </a:p>
        </p:txBody>
      </p:sp>
      <p:sp>
        <p:nvSpPr>
          <p:cNvPr id="4099" name="Rectangle 3"/>
          <p:cNvSpPr>
            <a:spLocks noGrp="1" noChangeArrowheads="1"/>
          </p:cNvSpPr>
          <p:nvPr>
            <p:ph type="subTitle" idx="1"/>
          </p:nvPr>
        </p:nvSpPr>
        <p:spPr>
          <a:xfrm>
            <a:off x="1371600" y="4797425"/>
            <a:ext cx="6400800" cy="1752600"/>
          </a:xfrm>
        </p:spPr>
        <p:txBody>
          <a:bodyPr/>
          <a:lstStyle>
            <a:lvl1pPr marL="0" indent="0" algn="ctr">
              <a:buFont typeface="Constantia" pitchFamily="18" charset="0"/>
              <a:buNone/>
              <a:defRPr sz="1800">
                <a:solidFill>
                  <a:schemeClr val="bg1"/>
                </a:solidFill>
              </a:defRPr>
            </a:lvl1pPr>
          </a:lstStyle>
          <a:p>
            <a:pPr lvl="0"/>
            <a:r>
              <a:rPr lang="fr-FR" noProof="0" smtClean="0"/>
              <a:t>Cliquez pour modifier le style des sous-titres du masque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a:defRPr/>
            </a:lvl1p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lvl1pPr>
              <a:defRPr/>
            </a:lvl1pPr>
          </a:lstStyle>
          <a:p>
            <a:fld id="{03A8649B-D7CA-4E39-AA6A-5FB32ECF6E03}" type="slidenum">
              <a:rPr lang="fr-FR"/>
              <a:pPr/>
              <a:t>‹N°›</a:t>
            </a:fld>
            <a:endParaRPr lang="fr-FR"/>
          </a:p>
        </p:txBody>
      </p:sp>
    </p:spTree>
    <p:extLst>
      <p:ext uri="{BB962C8B-B14F-4D97-AF65-F5344CB8AC3E}">
        <p14:creationId xmlns:p14="http://schemas.microsoft.com/office/powerpoint/2010/main" val="294251624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04038" y="0"/>
            <a:ext cx="2239962" cy="63087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79388" y="0"/>
            <a:ext cx="6572250" cy="63087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a:defRPr/>
            </a:lvl1p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lvl1pPr>
              <a:defRPr/>
            </a:lvl1pPr>
          </a:lstStyle>
          <a:p>
            <a:fld id="{7E707BDD-6CD6-4681-ABEA-E2620C84A7BF}" type="slidenum">
              <a:rPr lang="fr-FR"/>
              <a:pPr/>
              <a:t>‹N°›</a:t>
            </a:fld>
            <a:endParaRPr lang="fr-FR"/>
          </a:p>
        </p:txBody>
      </p:sp>
    </p:spTree>
    <p:extLst>
      <p:ext uri="{BB962C8B-B14F-4D97-AF65-F5344CB8AC3E}">
        <p14:creationId xmlns:p14="http://schemas.microsoft.com/office/powerpoint/2010/main" val="201069018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a:defRPr/>
            </a:lvl1p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lvl1pPr>
              <a:defRPr/>
            </a:lvl1pPr>
          </a:lstStyle>
          <a:p>
            <a:fld id="{CFF56261-02D1-42C2-B561-912ED7D834E0}" type="slidenum">
              <a:rPr lang="fr-FR"/>
              <a:pPr/>
              <a:t>‹N°›</a:t>
            </a:fld>
            <a:endParaRPr lang="fr-FR"/>
          </a:p>
        </p:txBody>
      </p:sp>
    </p:spTree>
    <p:extLst>
      <p:ext uri="{BB962C8B-B14F-4D97-AF65-F5344CB8AC3E}">
        <p14:creationId xmlns:p14="http://schemas.microsoft.com/office/powerpoint/2010/main" val="12081666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u pied de page 3"/>
          <p:cNvSpPr>
            <a:spLocks noGrp="1"/>
          </p:cNvSpPr>
          <p:nvPr>
            <p:ph type="ftr" sz="quarter" idx="10"/>
          </p:nvPr>
        </p:nvSpPr>
        <p:spPr/>
        <p:txBody>
          <a:bodyPr/>
          <a:lstStyle>
            <a:lvl1pPr>
              <a:defRPr/>
            </a:lvl1p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lvl1pPr>
              <a:defRPr/>
            </a:lvl1pPr>
          </a:lstStyle>
          <a:p>
            <a:fld id="{9B872E80-4441-4E60-9730-FE0E2EC92E97}" type="slidenum">
              <a:rPr lang="fr-FR"/>
              <a:pPr/>
              <a:t>‹N°›</a:t>
            </a:fld>
            <a:endParaRPr lang="fr-FR"/>
          </a:p>
        </p:txBody>
      </p:sp>
    </p:spTree>
    <p:extLst>
      <p:ext uri="{BB962C8B-B14F-4D97-AF65-F5344CB8AC3E}">
        <p14:creationId xmlns:p14="http://schemas.microsoft.com/office/powerpoint/2010/main" val="30871233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79388" y="1600200"/>
            <a:ext cx="4316412" cy="4708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316413" cy="4708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p:txBody>
          <a:bodyPr/>
          <a:lstStyle>
            <a:lvl1pPr>
              <a:defRPr/>
            </a:lvl1pPr>
          </a:lstStyle>
          <a:p>
            <a:r>
              <a:rPr lang="fr-FR" smtClean="0"/>
              <a:t>Master Population Développement • 2 décembre 2011</a:t>
            </a:r>
            <a:endParaRPr lang="fr-FR"/>
          </a:p>
        </p:txBody>
      </p:sp>
      <p:sp>
        <p:nvSpPr>
          <p:cNvPr id="6" name="Espace réservé du numéro de diapositive 5"/>
          <p:cNvSpPr>
            <a:spLocks noGrp="1"/>
          </p:cNvSpPr>
          <p:nvPr>
            <p:ph type="sldNum" sz="quarter" idx="11"/>
          </p:nvPr>
        </p:nvSpPr>
        <p:spPr/>
        <p:txBody>
          <a:bodyPr/>
          <a:lstStyle>
            <a:lvl1pPr>
              <a:defRPr/>
            </a:lvl1pPr>
          </a:lstStyle>
          <a:p>
            <a:fld id="{D63D33D5-2C39-4E2A-88BA-7E6AA303E0B9}" type="slidenum">
              <a:rPr lang="fr-FR"/>
              <a:pPr/>
              <a:t>‹N°›</a:t>
            </a:fld>
            <a:endParaRPr lang="fr-FR"/>
          </a:p>
        </p:txBody>
      </p:sp>
    </p:spTree>
    <p:extLst>
      <p:ext uri="{BB962C8B-B14F-4D97-AF65-F5344CB8AC3E}">
        <p14:creationId xmlns:p14="http://schemas.microsoft.com/office/powerpoint/2010/main" val="296209436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6"/>
          <p:cNvSpPr>
            <a:spLocks noGrp="1"/>
          </p:cNvSpPr>
          <p:nvPr>
            <p:ph type="ftr" sz="quarter" idx="10"/>
          </p:nvPr>
        </p:nvSpPr>
        <p:spPr/>
        <p:txBody>
          <a:bodyPr/>
          <a:lstStyle>
            <a:lvl1pPr>
              <a:defRPr/>
            </a:lvl1pPr>
          </a:lstStyle>
          <a:p>
            <a:r>
              <a:rPr lang="fr-FR" smtClean="0"/>
              <a:t>Master Population Développement • 2 décembre 2011</a:t>
            </a:r>
            <a:endParaRPr lang="fr-FR"/>
          </a:p>
        </p:txBody>
      </p:sp>
      <p:sp>
        <p:nvSpPr>
          <p:cNvPr id="8" name="Espace réservé du numéro de diapositive 7"/>
          <p:cNvSpPr>
            <a:spLocks noGrp="1"/>
          </p:cNvSpPr>
          <p:nvPr>
            <p:ph type="sldNum" sz="quarter" idx="11"/>
          </p:nvPr>
        </p:nvSpPr>
        <p:spPr/>
        <p:txBody>
          <a:bodyPr/>
          <a:lstStyle>
            <a:lvl1pPr>
              <a:defRPr/>
            </a:lvl1pPr>
          </a:lstStyle>
          <a:p>
            <a:fld id="{379C060D-32B3-47B7-9862-BA18E077F91F}" type="slidenum">
              <a:rPr lang="fr-FR"/>
              <a:pPr/>
              <a:t>‹N°›</a:t>
            </a:fld>
            <a:endParaRPr lang="fr-FR"/>
          </a:p>
        </p:txBody>
      </p:sp>
    </p:spTree>
    <p:extLst>
      <p:ext uri="{BB962C8B-B14F-4D97-AF65-F5344CB8AC3E}">
        <p14:creationId xmlns:p14="http://schemas.microsoft.com/office/powerpoint/2010/main" val="217876377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lvl1pPr>
              <a:defRPr/>
            </a:lvl1pPr>
          </a:lstStyle>
          <a:p>
            <a:r>
              <a:rPr lang="fr-FR" smtClean="0"/>
              <a:t>Master Population Développement • 2 décembre 2011</a:t>
            </a:r>
            <a:endParaRPr lang="fr-FR"/>
          </a:p>
        </p:txBody>
      </p:sp>
      <p:sp>
        <p:nvSpPr>
          <p:cNvPr id="4" name="Espace réservé du numéro de diapositive 3"/>
          <p:cNvSpPr>
            <a:spLocks noGrp="1"/>
          </p:cNvSpPr>
          <p:nvPr>
            <p:ph type="sldNum" sz="quarter" idx="11"/>
          </p:nvPr>
        </p:nvSpPr>
        <p:spPr/>
        <p:txBody>
          <a:bodyPr/>
          <a:lstStyle>
            <a:lvl1pPr>
              <a:defRPr/>
            </a:lvl1pPr>
          </a:lstStyle>
          <a:p>
            <a:fld id="{1FD8BDC7-8225-4904-A9A9-B1A443E25FE0}" type="slidenum">
              <a:rPr lang="fr-FR"/>
              <a:pPr/>
              <a:t>‹N°›</a:t>
            </a:fld>
            <a:endParaRPr lang="fr-FR"/>
          </a:p>
        </p:txBody>
      </p:sp>
    </p:spTree>
    <p:extLst>
      <p:ext uri="{BB962C8B-B14F-4D97-AF65-F5344CB8AC3E}">
        <p14:creationId xmlns:p14="http://schemas.microsoft.com/office/powerpoint/2010/main" val="110194952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a:defRPr/>
            </a:lvl1pPr>
          </a:lstStyle>
          <a:p>
            <a:r>
              <a:rPr lang="fr-FR" smtClean="0"/>
              <a:t>Master Population Développement • 2 décembre 2011</a:t>
            </a:r>
            <a:endParaRPr lang="fr-FR"/>
          </a:p>
        </p:txBody>
      </p:sp>
      <p:sp>
        <p:nvSpPr>
          <p:cNvPr id="3" name="Espace réservé du numéro de diapositive 2"/>
          <p:cNvSpPr>
            <a:spLocks noGrp="1"/>
          </p:cNvSpPr>
          <p:nvPr>
            <p:ph type="sldNum" sz="quarter" idx="11"/>
          </p:nvPr>
        </p:nvSpPr>
        <p:spPr/>
        <p:txBody>
          <a:bodyPr/>
          <a:lstStyle>
            <a:lvl1pPr>
              <a:defRPr/>
            </a:lvl1pPr>
          </a:lstStyle>
          <a:p>
            <a:fld id="{46001A92-971F-4FAE-A0BA-F7268F12C8DD}" type="slidenum">
              <a:rPr lang="fr-FR"/>
              <a:pPr/>
              <a:t>‹N°›</a:t>
            </a:fld>
            <a:endParaRPr lang="fr-FR"/>
          </a:p>
        </p:txBody>
      </p:sp>
    </p:spTree>
    <p:extLst>
      <p:ext uri="{BB962C8B-B14F-4D97-AF65-F5344CB8AC3E}">
        <p14:creationId xmlns:p14="http://schemas.microsoft.com/office/powerpoint/2010/main" val="385876581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pied de page 4"/>
          <p:cNvSpPr>
            <a:spLocks noGrp="1"/>
          </p:cNvSpPr>
          <p:nvPr>
            <p:ph type="ftr" sz="quarter" idx="10"/>
          </p:nvPr>
        </p:nvSpPr>
        <p:spPr/>
        <p:txBody>
          <a:bodyPr/>
          <a:lstStyle>
            <a:lvl1pPr>
              <a:defRPr/>
            </a:lvl1pPr>
          </a:lstStyle>
          <a:p>
            <a:r>
              <a:rPr lang="fr-FR" smtClean="0"/>
              <a:t>Master Population Développement • 2 décembre 2011</a:t>
            </a:r>
            <a:endParaRPr lang="fr-FR"/>
          </a:p>
        </p:txBody>
      </p:sp>
      <p:sp>
        <p:nvSpPr>
          <p:cNvPr id="6" name="Espace réservé du numéro de diapositive 5"/>
          <p:cNvSpPr>
            <a:spLocks noGrp="1"/>
          </p:cNvSpPr>
          <p:nvPr>
            <p:ph type="sldNum" sz="quarter" idx="11"/>
          </p:nvPr>
        </p:nvSpPr>
        <p:spPr/>
        <p:txBody>
          <a:bodyPr/>
          <a:lstStyle>
            <a:lvl1pPr>
              <a:defRPr/>
            </a:lvl1pPr>
          </a:lstStyle>
          <a:p>
            <a:fld id="{950C5815-5071-47D4-96C1-9C0643B7B1C4}" type="slidenum">
              <a:rPr lang="fr-FR"/>
              <a:pPr/>
              <a:t>‹N°›</a:t>
            </a:fld>
            <a:endParaRPr lang="fr-FR"/>
          </a:p>
        </p:txBody>
      </p:sp>
    </p:spTree>
    <p:extLst>
      <p:ext uri="{BB962C8B-B14F-4D97-AF65-F5344CB8AC3E}">
        <p14:creationId xmlns:p14="http://schemas.microsoft.com/office/powerpoint/2010/main" val="245527991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pied de page 4"/>
          <p:cNvSpPr>
            <a:spLocks noGrp="1"/>
          </p:cNvSpPr>
          <p:nvPr>
            <p:ph type="ftr" sz="quarter" idx="10"/>
          </p:nvPr>
        </p:nvSpPr>
        <p:spPr/>
        <p:txBody>
          <a:bodyPr/>
          <a:lstStyle>
            <a:lvl1pPr>
              <a:defRPr/>
            </a:lvl1pPr>
          </a:lstStyle>
          <a:p>
            <a:r>
              <a:rPr lang="fr-FR" smtClean="0"/>
              <a:t>Master Population Développement • 2 décembre 2011</a:t>
            </a:r>
            <a:endParaRPr lang="fr-FR"/>
          </a:p>
        </p:txBody>
      </p:sp>
      <p:sp>
        <p:nvSpPr>
          <p:cNvPr id="6" name="Espace réservé du numéro de diapositive 5"/>
          <p:cNvSpPr>
            <a:spLocks noGrp="1"/>
          </p:cNvSpPr>
          <p:nvPr>
            <p:ph type="sldNum" sz="quarter" idx="11"/>
          </p:nvPr>
        </p:nvSpPr>
        <p:spPr/>
        <p:txBody>
          <a:bodyPr/>
          <a:lstStyle>
            <a:lvl1pPr>
              <a:defRPr/>
            </a:lvl1pPr>
          </a:lstStyle>
          <a:p>
            <a:fld id="{6ABAF889-EBC5-4EDC-9F14-2F19EBC7A901}" type="slidenum">
              <a:rPr lang="fr-FR"/>
              <a:pPr/>
              <a:t>‹N°›</a:t>
            </a:fld>
            <a:endParaRPr lang="fr-FR"/>
          </a:p>
        </p:txBody>
      </p:sp>
    </p:spTree>
    <p:extLst>
      <p:ext uri="{BB962C8B-B14F-4D97-AF65-F5344CB8AC3E}">
        <p14:creationId xmlns:p14="http://schemas.microsoft.com/office/powerpoint/2010/main" val="175597243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6" name="Picture 12" descr="Bandeau-Power-Poin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94456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116013" y="0"/>
            <a:ext cx="802798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179388" y="1600200"/>
            <a:ext cx="8785225"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9" name="Rectangle 5"/>
          <p:cNvSpPr>
            <a:spLocks noGrp="1" noChangeArrowheads="1"/>
          </p:cNvSpPr>
          <p:nvPr>
            <p:ph type="ftr" sz="quarter" idx="3"/>
          </p:nvPr>
        </p:nvSpPr>
        <p:spPr bwMode="auto">
          <a:xfrm>
            <a:off x="0" y="6524625"/>
            <a:ext cx="67325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100">
                <a:latin typeface="+mj-lt"/>
              </a:defRPr>
            </a:lvl1pPr>
          </a:lstStyle>
          <a:p>
            <a:r>
              <a:rPr lang="fr-FR" smtClean="0"/>
              <a:t>Master Population Développement • 2 décembre 2011</a:t>
            </a:r>
            <a:endParaRPr lang="fr-FR"/>
          </a:p>
        </p:txBody>
      </p:sp>
      <p:sp>
        <p:nvSpPr>
          <p:cNvPr id="1030" name="Rectangle 6"/>
          <p:cNvSpPr>
            <a:spLocks noGrp="1" noChangeArrowheads="1"/>
          </p:cNvSpPr>
          <p:nvPr>
            <p:ph type="sldNum" sz="quarter" idx="4"/>
          </p:nvPr>
        </p:nvSpPr>
        <p:spPr bwMode="auto">
          <a:xfrm>
            <a:off x="8388350" y="6524625"/>
            <a:ext cx="7556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1">
                <a:latin typeface="+mj-lt"/>
              </a:defRPr>
            </a:lvl1pPr>
          </a:lstStyle>
          <a:p>
            <a:fld id="{22ABC061-FBDE-4407-B9C7-73319D9F7D76}"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hdr="0" dt="0"/>
  <p:txStyles>
    <p:titleStyle>
      <a:lvl1pPr algn="ctr" rtl="0" fontAlgn="base">
        <a:spcBef>
          <a:spcPct val="0"/>
        </a:spcBef>
        <a:spcAft>
          <a:spcPct val="0"/>
        </a:spcAft>
        <a:defRPr sz="3600">
          <a:solidFill>
            <a:schemeClr val="bg1"/>
          </a:solidFill>
          <a:latin typeface="+mj-lt"/>
          <a:ea typeface="+mj-ea"/>
          <a:cs typeface="+mj-cs"/>
        </a:defRPr>
      </a:lvl1pPr>
      <a:lvl2pPr algn="ctr" rtl="0" fontAlgn="base">
        <a:spcBef>
          <a:spcPct val="0"/>
        </a:spcBef>
        <a:spcAft>
          <a:spcPct val="0"/>
        </a:spcAft>
        <a:defRPr sz="3600">
          <a:solidFill>
            <a:schemeClr val="bg1"/>
          </a:solidFill>
          <a:latin typeface="Franklin Gothic Medium Cond" pitchFamily="34" charset="0"/>
        </a:defRPr>
      </a:lvl2pPr>
      <a:lvl3pPr algn="ctr" rtl="0" fontAlgn="base">
        <a:spcBef>
          <a:spcPct val="0"/>
        </a:spcBef>
        <a:spcAft>
          <a:spcPct val="0"/>
        </a:spcAft>
        <a:defRPr sz="3600">
          <a:solidFill>
            <a:schemeClr val="bg1"/>
          </a:solidFill>
          <a:latin typeface="Franklin Gothic Medium Cond" pitchFamily="34" charset="0"/>
        </a:defRPr>
      </a:lvl3pPr>
      <a:lvl4pPr algn="ctr" rtl="0" fontAlgn="base">
        <a:spcBef>
          <a:spcPct val="0"/>
        </a:spcBef>
        <a:spcAft>
          <a:spcPct val="0"/>
        </a:spcAft>
        <a:defRPr sz="3600">
          <a:solidFill>
            <a:schemeClr val="bg1"/>
          </a:solidFill>
          <a:latin typeface="Franklin Gothic Medium Cond" pitchFamily="34" charset="0"/>
        </a:defRPr>
      </a:lvl4pPr>
      <a:lvl5pPr algn="ctr" rtl="0" fontAlgn="base">
        <a:spcBef>
          <a:spcPct val="0"/>
        </a:spcBef>
        <a:spcAft>
          <a:spcPct val="0"/>
        </a:spcAft>
        <a:defRPr sz="3600">
          <a:solidFill>
            <a:schemeClr val="bg1"/>
          </a:solidFill>
          <a:latin typeface="Franklin Gothic Medium Cond" pitchFamily="34" charset="0"/>
        </a:defRPr>
      </a:lvl5pPr>
      <a:lvl6pPr marL="457200" algn="ctr" rtl="0" fontAlgn="base">
        <a:spcBef>
          <a:spcPct val="0"/>
        </a:spcBef>
        <a:spcAft>
          <a:spcPct val="0"/>
        </a:spcAft>
        <a:defRPr sz="3600">
          <a:solidFill>
            <a:schemeClr val="bg1"/>
          </a:solidFill>
          <a:latin typeface="Franklin Gothic Medium Cond" pitchFamily="34" charset="0"/>
        </a:defRPr>
      </a:lvl6pPr>
      <a:lvl7pPr marL="914400" algn="ctr" rtl="0" fontAlgn="base">
        <a:spcBef>
          <a:spcPct val="0"/>
        </a:spcBef>
        <a:spcAft>
          <a:spcPct val="0"/>
        </a:spcAft>
        <a:defRPr sz="3600">
          <a:solidFill>
            <a:schemeClr val="bg1"/>
          </a:solidFill>
          <a:latin typeface="Franklin Gothic Medium Cond" pitchFamily="34" charset="0"/>
        </a:defRPr>
      </a:lvl7pPr>
      <a:lvl8pPr marL="1371600" algn="ctr" rtl="0" fontAlgn="base">
        <a:spcBef>
          <a:spcPct val="0"/>
        </a:spcBef>
        <a:spcAft>
          <a:spcPct val="0"/>
        </a:spcAft>
        <a:defRPr sz="3600">
          <a:solidFill>
            <a:schemeClr val="bg1"/>
          </a:solidFill>
          <a:latin typeface="Franklin Gothic Medium Cond" pitchFamily="34" charset="0"/>
        </a:defRPr>
      </a:lvl8pPr>
      <a:lvl9pPr marL="1828800" algn="ctr" rtl="0" fontAlgn="base">
        <a:spcBef>
          <a:spcPct val="0"/>
        </a:spcBef>
        <a:spcAft>
          <a:spcPct val="0"/>
        </a:spcAft>
        <a:defRPr sz="3600">
          <a:solidFill>
            <a:schemeClr val="bg1"/>
          </a:solidFill>
          <a:latin typeface="Franklin Gothic Medium Cond" pitchFamily="34" charset="0"/>
        </a:defRPr>
      </a:lvl9pPr>
    </p:titleStyle>
    <p:bodyStyle>
      <a:lvl1pPr marL="342900" indent="-342900" algn="l" rtl="0" fontAlgn="base">
        <a:spcBef>
          <a:spcPct val="20000"/>
        </a:spcBef>
        <a:spcAft>
          <a:spcPct val="0"/>
        </a:spcAft>
        <a:buFont typeface="Constantia" pitchFamily="18" charset="0"/>
        <a:buChar char="›"/>
        <a:defRPr sz="2400">
          <a:solidFill>
            <a:schemeClr val="tx1"/>
          </a:solidFill>
          <a:latin typeface="+mn-lt"/>
          <a:ea typeface="+mn-ea"/>
          <a:cs typeface="+mn-cs"/>
        </a:defRPr>
      </a:lvl1pPr>
      <a:lvl2pPr marL="742950" indent="-285750" algn="l" rtl="0" fontAlgn="base">
        <a:spcBef>
          <a:spcPct val="20000"/>
        </a:spcBef>
        <a:spcAft>
          <a:spcPct val="0"/>
        </a:spcAft>
        <a:buFont typeface="Constantia" pitchFamily="18" charset="0"/>
        <a:buChar char="»"/>
        <a:defRPr sz="2000">
          <a:solidFill>
            <a:schemeClr val="tx1"/>
          </a:solidFill>
          <a:latin typeface="+mn-lt"/>
        </a:defRPr>
      </a:lvl2pPr>
      <a:lvl3pPr marL="1143000" indent="-228600" algn="l" rtl="0" fontAlgn="base">
        <a:spcBef>
          <a:spcPct val="20000"/>
        </a:spcBef>
        <a:spcAft>
          <a:spcPct val="0"/>
        </a:spcAft>
        <a:buFont typeface="Constantia" pitchFamily="18" charset="0"/>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ctrTitle"/>
          </p:nvPr>
        </p:nvSpPr>
        <p:spPr/>
        <p:txBody>
          <a:bodyPr/>
          <a:lstStyle/>
          <a:p>
            <a:r>
              <a:rPr lang="fr-FR" dirty="0" smtClean="0"/>
              <a:t>Prévention et traitement antirétroviral :</a:t>
            </a:r>
            <a:br>
              <a:rPr lang="fr-FR" dirty="0" smtClean="0"/>
            </a:br>
            <a:r>
              <a:rPr lang="fr-FR" dirty="0" smtClean="0"/>
              <a:t>étude de cas en </a:t>
            </a:r>
            <a:r>
              <a:rPr lang="fr-FR" dirty="0" smtClean="0"/>
              <a:t>Afrique</a:t>
            </a:r>
            <a:endParaRPr lang="fr-FR" dirty="0"/>
          </a:p>
        </p:txBody>
      </p:sp>
      <p:sp>
        <p:nvSpPr>
          <p:cNvPr id="63493" name="Rectangle 5"/>
          <p:cNvSpPr>
            <a:spLocks noGrp="1" noChangeArrowheads="1"/>
          </p:cNvSpPr>
          <p:nvPr>
            <p:ph type="subTitle" idx="1"/>
          </p:nvPr>
        </p:nvSpPr>
        <p:spPr/>
        <p:txBody>
          <a:bodyPr/>
          <a:lstStyle/>
          <a:p>
            <a:r>
              <a:rPr lang="fr-FR" b="1" dirty="0" smtClean="0"/>
              <a:t>Joseph Larmarange</a:t>
            </a:r>
          </a:p>
          <a:p>
            <a:endParaRPr lang="fr-FR" dirty="0"/>
          </a:p>
          <a:p>
            <a:r>
              <a:rPr lang="fr-FR" i="1" dirty="0" smtClean="0"/>
              <a:t>Master Population Développement • UE Santé &amp; Développement</a:t>
            </a:r>
          </a:p>
          <a:p>
            <a:r>
              <a:rPr lang="fr-FR" i="1" dirty="0" smtClean="0"/>
              <a:t>2 décembre 2011</a:t>
            </a:r>
            <a:endParaRPr lang="fr-FR" i="1"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Prévalence du VIH et utilisation du préservatif</a:t>
            </a:r>
            <a:endParaRPr lang="fr-FR"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10</a:t>
            </a:fld>
            <a:endParaRPr lang="fr-FR"/>
          </a:p>
        </p:txBody>
      </p:sp>
      <p:graphicFrame>
        <p:nvGraphicFramePr>
          <p:cNvPr id="6" name="Group 31"/>
          <p:cNvGraphicFramePr>
            <a:graphicFrameLocks noGrp="1"/>
          </p:cNvGraphicFramePr>
          <p:nvPr>
            <p:ph sz="half" idx="4294967295"/>
            <p:extLst>
              <p:ext uri="{D42A27DB-BD31-4B8C-83A1-F6EECF244321}">
                <p14:modId xmlns:p14="http://schemas.microsoft.com/office/powerpoint/2010/main" val="3405114020"/>
              </p:ext>
            </p:extLst>
          </p:nvPr>
        </p:nvGraphicFramePr>
        <p:xfrm>
          <a:off x="179512" y="2239596"/>
          <a:ext cx="4038600" cy="3041651"/>
        </p:xfrm>
        <a:graphic>
          <a:graphicData uri="http://schemas.openxmlformats.org/drawingml/2006/table">
            <a:tbl>
              <a:tblPr/>
              <a:tblGrid>
                <a:gridCol w="1009650"/>
                <a:gridCol w="1009650"/>
                <a:gridCol w="1009650"/>
                <a:gridCol w="1009650"/>
              </a:tblGrid>
              <a:tr h="1014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Calibri" pitchFamily="34"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rPr>
                        <a:t>Pas de RS </a:t>
                      </a:r>
                      <a:r>
                        <a:rPr kumimoji="0" lang="fr-FR" sz="1800" b="1" i="0" u="none" strike="noStrike" cap="none" normalizeH="0" baseline="0" dirty="0" smtClean="0">
                          <a:ln>
                            <a:noFill/>
                          </a:ln>
                          <a:solidFill>
                            <a:schemeClr val="tx1"/>
                          </a:solidFill>
                          <a:effectLst/>
                          <a:latin typeface="Arial Unicode MS" pitchFamily="34" charset="-128"/>
                        </a:rPr>
                        <a:t>♀</a:t>
                      </a: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Calibri" pitchFamily="34" charset="0"/>
                        </a:rPr>
                        <a:t>RS </a:t>
                      </a:r>
                      <a:r>
                        <a:rPr kumimoji="0" lang="fr-FR" sz="1800" b="1" i="0" u="none" strike="noStrike" cap="none" normalizeH="0" baseline="0" smtClean="0">
                          <a:ln>
                            <a:noFill/>
                          </a:ln>
                          <a:solidFill>
                            <a:schemeClr val="tx1"/>
                          </a:solidFill>
                          <a:effectLst/>
                          <a:latin typeface="Arial Unicode MS" pitchFamily="34" charset="-128"/>
                        </a:rPr>
                        <a:t>♀</a:t>
                      </a:r>
                      <a:r>
                        <a:rPr kumimoji="0" lang="fr-FR" sz="1800" b="1" i="0" u="none" strike="noStrike" cap="none" normalizeH="0" baseline="0" smtClean="0">
                          <a:ln>
                            <a:noFill/>
                          </a:ln>
                          <a:solidFill>
                            <a:schemeClr val="tx1"/>
                          </a:solidFill>
                          <a:effectLst/>
                          <a:latin typeface="Calibri" pitchFamily="34" charset="0"/>
                        </a:rPr>
                        <a:t> </a:t>
                      </a:r>
                      <a:br>
                        <a:rPr kumimoji="0" lang="fr-FR" sz="1800" b="1" i="0" u="none" strike="noStrike" cap="none" normalizeH="0" baseline="0" smtClean="0">
                          <a:ln>
                            <a:noFill/>
                          </a:ln>
                          <a:solidFill>
                            <a:schemeClr val="tx1"/>
                          </a:solidFill>
                          <a:effectLst/>
                          <a:latin typeface="Calibri" pitchFamily="34" charset="0"/>
                        </a:rPr>
                      </a:br>
                      <a:r>
                        <a:rPr kumimoji="0" lang="fr-FR" sz="1800" b="1" i="0" u="none" strike="noStrike" cap="none" normalizeH="0" baseline="0" smtClean="0">
                          <a:ln>
                            <a:noFill/>
                          </a:ln>
                          <a:solidFill>
                            <a:schemeClr val="tx1"/>
                          </a:solidFill>
                          <a:effectLst/>
                          <a:latin typeface="Calibri" pitchFamily="34" charset="0"/>
                        </a:rPr>
                        <a:t>sans reg</a:t>
                      </a: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rPr>
                        <a:t>RS </a:t>
                      </a:r>
                      <a:r>
                        <a:rPr kumimoji="0" lang="fr-FR" sz="1800" b="1" i="0" u="none" strike="noStrike" cap="none" normalizeH="0" baseline="0" dirty="0" smtClean="0">
                          <a:ln>
                            <a:noFill/>
                          </a:ln>
                          <a:solidFill>
                            <a:schemeClr val="tx1"/>
                          </a:solidFill>
                          <a:effectLst/>
                          <a:latin typeface="Arial Unicode MS" pitchFamily="34" charset="-128"/>
                        </a:rPr>
                        <a:t>♀</a:t>
                      </a:r>
                      <a:r>
                        <a:rPr kumimoji="0" lang="fr-FR" sz="1800" b="1" i="0" u="none" strike="noStrike" cap="none" normalizeH="0" baseline="0" dirty="0" smtClean="0">
                          <a:ln>
                            <a:noFill/>
                          </a:ln>
                          <a:solidFill>
                            <a:schemeClr val="tx1"/>
                          </a:solidFill>
                          <a:effectLst/>
                          <a:latin typeface="Calibri" pitchFamily="34" charset="0"/>
                        </a:rPr>
                        <a:t> </a:t>
                      </a:r>
                      <a:br>
                        <a:rPr kumimoji="0" lang="fr-FR" sz="1800" b="1" i="0" u="none" strike="noStrike" cap="none" normalizeH="0" baseline="0" dirty="0" smtClean="0">
                          <a:ln>
                            <a:noFill/>
                          </a:ln>
                          <a:solidFill>
                            <a:schemeClr val="tx1"/>
                          </a:solidFill>
                          <a:effectLst/>
                          <a:latin typeface="Calibri" pitchFamily="34" charset="0"/>
                        </a:rPr>
                      </a:br>
                      <a:r>
                        <a:rPr kumimoji="0" lang="fr-FR" sz="1800" b="1" i="0" u="none" strike="noStrike" cap="none" normalizeH="0" baseline="0" dirty="0" smtClean="0">
                          <a:ln>
                            <a:noFill/>
                          </a:ln>
                          <a:solidFill>
                            <a:schemeClr val="tx1"/>
                          </a:solidFill>
                          <a:effectLst/>
                          <a:latin typeface="Calibri" pitchFamily="34" charset="0"/>
                        </a:rPr>
                        <a:t>+ reg</a:t>
                      </a:r>
                    </a:p>
                  </a:txBody>
                  <a:tcPr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0128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rPr>
                        <a:t>RS </a:t>
                      </a:r>
                      <a:r>
                        <a:rPr kumimoji="0" lang="fr-FR" sz="1800" b="1" i="0" u="none" strike="noStrike" cap="none" normalizeH="0" baseline="0" dirty="0" smtClean="0">
                          <a:ln>
                            <a:noFill/>
                          </a:ln>
                          <a:solidFill>
                            <a:schemeClr val="tx1"/>
                          </a:solidFill>
                          <a:effectLst/>
                          <a:latin typeface="Arial Unicode MS" pitchFamily="34" charset="-128"/>
                        </a:rPr>
                        <a:t>♂</a:t>
                      </a:r>
                      <a:r>
                        <a:rPr kumimoji="0" lang="fr-FR" sz="1800" b="1" i="0" u="none" strike="noStrike" cap="none" normalizeH="0" baseline="0" dirty="0" smtClean="0">
                          <a:ln>
                            <a:noFill/>
                          </a:ln>
                          <a:solidFill>
                            <a:schemeClr val="tx1"/>
                          </a:solidFill>
                          <a:effectLst/>
                          <a:latin typeface="Calibri" pitchFamily="34" charset="0"/>
                        </a:rPr>
                        <a:t> </a:t>
                      </a:r>
                      <a:br>
                        <a:rPr kumimoji="0" lang="fr-FR" sz="1800" b="1" i="0" u="none" strike="noStrike" cap="none" normalizeH="0" baseline="0" dirty="0" smtClean="0">
                          <a:ln>
                            <a:noFill/>
                          </a:ln>
                          <a:solidFill>
                            <a:schemeClr val="tx1"/>
                          </a:solidFill>
                          <a:effectLst/>
                          <a:latin typeface="Calibri" pitchFamily="34" charset="0"/>
                        </a:rPr>
                      </a:br>
                      <a:r>
                        <a:rPr kumimoji="0" lang="fr-FR" sz="1800" b="1" i="0" u="none" strike="noStrike" cap="none" normalizeH="0" baseline="0" dirty="0" smtClean="0">
                          <a:ln>
                            <a:noFill/>
                          </a:ln>
                          <a:solidFill>
                            <a:schemeClr val="tx1"/>
                          </a:solidFill>
                          <a:effectLst/>
                          <a:latin typeface="Calibri" pitchFamily="34" charset="0"/>
                        </a:rPr>
                        <a:t>sans reg</a:t>
                      </a:r>
                    </a:p>
                  </a:txBody>
                  <a:tcPr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smtClean="0">
                          <a:ln>
                            <a:noFill/>
                          </a:ln>
                          <a:solidFill>
                            <a:schemeClr val="tx1"/>
                          </a:solidFill>
                          <a:effectLst/>
                          <a:latin typeface="Calibri" pitchFamily="34" charset="0"/>
                        </a:rPr>
                        <a:t>40,0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smtClean="0">
                          <a:ln>
                            <a:noFill/>
                          </a:ln>
                          <a:solidFill>
                            <a:schemeClr val="tx1"/>
                          </a:solidFill>
                          <a:effectLst/>
                          <a:latin typeface="Calibri" pitchFamily="34" charset="0"/>
                        </a:rPr>
                        <a:t>26,0</a:t>
                      </a:r>
                      <a:r>
                        <a:rPr kumimoji="0" lang="fr-FR" sz="1400" b="0" i="1" u="none" strike="noStrike" cap="none" normalizeH="0" baseline="0" dirty="0" smtClean="0">
                          <a:ln>
                            <a:noFill/>
                          </a:ln>
                          <a:solidFill>
                            <a:schemeClr val="tx1"/>
                          </a:solidFill>
                          <a:effectLst/>
                          <a:latin typeface="Calibri"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smtClean="0">
                          <a:ln>
                            <a:noFill/>
                          </a:ln>
                          <a:solidFill>
                            <a:schemeClr val="tx1"/>
                          </a:solidFill>
                          <a:effectLst/>
                          <a:latin typeface="Calibri" pitchFamily="34" charset="0"/>
                        </a:rPr>
                        <a:t>9,8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10144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Calibri" pitchFamily="34" charset="0"/>
                        </a:rPr>
                        <a:t>RS </a:t>
                      </a:r>
                      <a:r>
                        <a:rPr kumimoji="0" lang="fr-FR" sz="1800" b="1" i="0" u="none" strike="noStrike" cap="none" normalizeH="0" baseline="0" smtClean="0">
                          <a:ln>
                            <a:noFill/>
                          </a:ln>
                          <a:solidFill>
                            <a:schemeClr val="tx1"/>
                          </a:solidFill>
                          <a:effectLst/>
                          <a:latin typeface="Arial Unicode MS" pitchFamily="34" charset="-128"/>
                        </a:rPr>
                        <a:t>♂</a:t>
                      </a:r>
                      <a:r>
                        <a:rPr kumimoji="0" lang="fr-FR" sz="1800" b="1" i="0" u="none" strike="noStrike" cap="none" normalizeH="0" baseline="0" smtClean="0">
                          <a:ln>
                            <a:noFill/>
                          </a:ln>
                          <a:solidFill>
                            <a:schemeClr val="tx1"/>
                          </a:solidFill>
                          <a:effectLst/>
                          <a:latin typeface="Calibri" pitchFamily="34" charset="0"/>
                        </a:rPr>
                        <a:t> </a:t>
                      </a:r>
                      <a:br>
                        <a:rPr kumimoji="0" lang="fr-FR" sz="1800" b="1" i="0" u="none" strike="noStrike" cap="none" normalizeH="0" baseline="0" smtClean="0">
                          <a:ln>
                            <a:noFill/>
                          </a:ln>
                          <a:solidFill>
                            <a:schemeClr val="tx1"/>
                          </a:solidFill>
                          <a:effectLst/>
                          <a:latin typeface="Calibri" pitchFamily="34" charset="0"/>
                        </a:rPr>
                      </a:br>
                      <a:r>
                        <a:rPr kumimoji="0" lang="fr-FR" sz="1800" b="1" i="0" u="none" strike="noStrike" cap="none" normalizeH="0" baseline="0" smtClean="0">
                          <a:ln>
                            <a:noFill/>
                          </a:ln>
                          <a:solidFill>
                            <a:schemeClr val="tx1"/>
                          </a:solidFill>
                          <a:effectLst/>
                          <a:latin typeface="Calibri" pitchFamily="34" charset="0"/>
                        </a:rPr>
                        <a:t>+ reg </a:t>
                      </a:r>
                    </a:p>
                  </a:txBody>
                  <a:tcPr anchor="ct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smtClean="0">
                          <a:ln>
                            <a:noFill/>
                          </a:ln>
                          <a:solidFill>
                            <a:schemeClr val="tx1"/>
                          </a:solidFill>
                          <a:effectLst/>
                          <a:latin typeface="Calibri" pitchFamily="34" charset="0"/>
                        </a:rPr>
                        <a:t>25,0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smtClean="0">
                          <a:ln>
                            <a:noFill/>
                          </a:ln>
                          <a:solidFill>
                            <a:schemeClr val="tx1"/>
                          </a:solidFill>
                          <a:effectLst/>
                          <a:latin typeface="Calibri" pitchFamily="34" charset="0"/>
                        </a:rPr>
                        <a:t>18,0</a:t>
                      </a:r>
                      <a:r>
                        <a:rPr kumimoji="0" lang="fr-FR" sz="1400" b="0" i="1" u="none" strike="noStrike" cap="none" normalizeH="0" baseline="0" smtClean="0">
                          <a:ln>
                            <a:noFill/>
                          </a:ln>
                          <a:solidFill>
                            <a:schemeClr val="tx1"/>
                          </a:solidFill>
                          <a:effectLst/>
                          <a:latin typeface="Calibri"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smtClean="0">
                          <a:ln>
                            <a:noFill/>
                          </a:ln>
                          <a:solidFill>
                            <a:schemeClr val="tx1"/>
                          </a:solidFill>
                          <a:effectLst/>
                          <a:latin typeface="Calibri" pitchFamily="34" charset="0"/>
                        </a:rPr>
                        <a:t>20,4</a:t>
                      </a:r>
                      <a:r>
                        <a:rPr kumimoji="0" lang="fr-FR" sz="1400" b="0" i="1" u="none" strike="noStrike" cap="none" normalizeH="0" baseline="0" dirty="0" smtClean="0">
                          <a:ln>
                            <a:noFill/>
                          </a:ln>
                          <a:solidFill>
                            <a:schemeClr val="tx1"/>
                          </a:solidFill>
                          <a:effectLst/>
                          <a:latin typeface="Calibri"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bl>
          </a:graphicData>
        </a:graphic>
      </p:graphicFrame>
      <p:sp>
        <p:nvSpPr>
          <p:cNvPr id="7" name="Text Box 60"/>
          <p:cNvSpPr txBox="1">
            <a:spLocks noChangeArrowheads="1"/>
          </p:cNvSpPr>
          <p:nvPr/>
        </p:nvSpPr>
        <p:spPr bwMode="auto">
          <a:xfrm>
            <a:off x="1049760" y="2010201"/>
            <a:ext cx="3449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2000" dirty="0"/>
              <a:t>Prévalence du VIH (en %)</a:t>
            </a:r>
          </a:p>
        </p:txBody>
      </p:sp>
      <p:graphicFrame>
        <p:nvGraphicFramePr>
          <p:cNvPr id="8" name="Group 31"/>
          <p:cNvGraphicFramePr>
            <a:graphicFrameLocks noGrp="1"/>
          </p:cNvGraphicFramePr>
          <p:nvPr>
            <p:ph sz="half" idx="4294967295"/>
            <p:extLst>
              <p:ext uri="{D42A27DB-BD31-4B8C-83A1-F6EECF244321}">
                <p14:modId xmlns:p14="http://schemas.microsoft.com/office/powerpoint/2010/main" val="465280018"/>
              </p:ext>
            </p:extLst>
          </p:nvPr>
        </p:nvGraphicFramePr>
        <p:xfrm>
          <a:off x="4831956" y="2239596"/>
          <a:ext cx="4038600" cy="3041651"/>
        </p:xfrm>
        <a:graphic>
          <a:graphicData uri="http://schemas.openxmlformats.org/drawingml/2006/table">
            <a:tbl>
              <a:tblPr/>
              <a:tblGrid>
                <a:gridCol w="1009650"/>
                <a:gridCol w="1009650"/>
                <a:gridCol w="1009650"/>
                <a:gridCol w="1009650"/>
              </a:tblGrid>
              <a:tr h="1014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Calibri" pitchFamily="34"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Calibri" pitchFamily="34" charset="0"/>
                        </a:rPr>
                        <a:t>Pas de RS </a:t>
                      </a:r>
                      <a:r>
                        <a:rPr kumimoji="0" lang="fr-FR" sz="1800" b="1" i="0" u="none" strike="noStrike" cap="none" normalizeH="0" baseline="0" smtClean="0">
                          <a:ln>
                            <a:noFill/>
                          </a:ln>
                          <a:solidFill>
                            <a:schemeClr val="tx1"/>
                          </a:solidFill>
                          <a:effectLst/>
                          <a:latin typeface="Arial Unicode MS" pitchFamily="34" charset="-128"/>
                        </a:rPr>
                        <a:t>♀</a:t>
                      </a: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Calibri" pitchFamily="34" charset="0"/>
                        </a:rPr>
                        <a:t>RS </a:t>
                      </a:r>
                      <a:r>
                        <a:rPr kumimoji="0" lang="fr-FR" sz="1800" b="1" i="0" u="none" strike="noStrike" cap="none" normalizeH="0" baseline="0" smtClean="0">
                          <a:ln>
                            <a:noFill/>
                          </a:ln>
                          <a:solidFill>
                            <a:schemeClr val="tx1"/>
                          </a:solidFill>
                          <a:effectLst/>
                          <a:latin typeface="Arial Unicode MS" pitchFamily="34" charset="-128"/>
                        </a:rPr>
                        <a:t>♀</a:t>
                      </a:r>
                      <a:r>
                        <a:rPr kumimoji="0" lang="fr-FR" sz="1800" b="1" i="0" u="none" strike="noStrike" cap="none" normalizeH="0" baseline="0" smtClean="0">
                          <a:ln>
                            <a:noFill/>
                          </a:ln>
                          <a:solidFill>
                            <a:schemeClr val="tx1"/>
                          </a:solidFill>
                          <a:effectLst/>
                          <a:latin typeface="Calibri" pitchFamily="34" charset="0"/>
                        </a:rPr>
                        <a:t> </a:t>
                      </a:r>
                      <a:br>
                        <a:rPr kumimoji="0" lang="fr-FR" sz="1800" b="1" i="0" u="none" strike="noStrike" cap="none" normalizeH="0" baseline="0" smtClean="0">
                          <a:ln>
                            <a:noFill/>
                          </a:ln>
                          <a:solidFill>
                            <a:schemeClr val="tx1"/>
                          </a:solidFill>
                          <a:effectLst/>
                          <a:latin typeface="Calibri" pitchFamily="34" charset="0"/>
                        </a:rPr>
                      </a:br>
                      <a:r>
                        <a:rPr kumimoji="0" lang="fr-FR" sz="1800" b="1" i="0" u="none" strike="noStrike" cap="none" normalizeH="0" baseline="0" smtClean="0">
                          <a:ln>
                            <a:noFill/>
                          </a:ln>
                          <a:solidFill>
                            <a:schemeClr val="tx1"/>
                          </a:solidFill>
                          <a:effectLst/>
                          <a:latin typeface="Calibri" pitchFamily="34" charset="0"/>
                        </a:rPr>
                        <a:t>sans reg</a:t>
                      </a: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rPr>
                        <a:t>RS </a:t>
                      </a:r>
                      <a:r>
                        <a:rPr kumimoji="0" lang="fr-FR" sz="1800" b="1" i="0" u="none" strike="noStrike" cap="none" normalizeH="0" baseline="0" dirty="0" smtClean="0">
                          <a:ln>
                            <a:noFill/>
                          </a:ln>
                          <a:solidFill>
                            <a:schemeClr val="tx1"/>
                          </a:solidFill>
                          <a:effectLst/>
                          <a:latin typeface="Arial Unicode MS" pitchFamily="34" charset="-128"/>
                        </a:rPr>
                        <a:t>♀</a:t>
                      </a:r>
                      <a:r>
                        <a:rPr kumimoji="0" lang="fr-FR" sz="1800" b="1" i="0" u="none" strike="noStrike" cap="none" normalizeH="0" baseline="0" dirty="0" smtClean="0">
                          <a:ln>
                            <a:noFill/>
                          </a:ln>
                          <a:solidFill>
                            <a:schemeClr val="tx1"/>
                          </a:solidFill>
                          <a:effectLst/>
                          <a:latin typeface="Calibri" pitchFamily="34" charset="0"/>
                        </a:rPr>
                        <a:t> </a:t>
                      </a:r>
                      <a:br>
                        <a:rPr kumimoji="0" lang="fr-FR" sz="1800" b="1" i="0" u="none" strike="noStrike" cap="none" normalizeH="0" baseline="0" dirty="0" smtClean="0">
                          <a:ln>
                            <a:noFill/>
                          </a:ln>
                          <a:solidFill>
                            <a:schemeClr val="tx1"/>
                          </a:solidFill>
                          <a:effectLst/>
                          <a:latin typeface="Calibri" pitchFamily="34" charset="0"/>
                        </a:rPr>
                      </a:br>
                      <a:r>
                        <a:rPr kumimoji="0" lang="fr-FR" sz="1800" b="1" i="0" u="none" strike="noStrike" cap="none" normalizeH="0" baseline="0" dirty="0" smtClean="0">
                          <a:ln>
                            <a:noFill/>
                          </a:ln>
                          <a:solidFill>
                            <a:schemeClr val="tx1"/>
                          </a:solidFill>
                          <a:effectLst/>
                          <a:latin typeface="Calibri" pitchFamily="34" charset="0"/>
                        </a:rPr>
                        <a:t>+ reg</a:t>
                      </a:r>
                    </a:p>
                  </a:txBody>
                  <a:tcPr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0128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Calibri" pitchFamily="34" charset="0"/>
                        </a:rPr>
                        <a:t>RS </a:t>
                      </a:r>
                      <a:r>
                        <a:rPr kumimoji="0" lang="fr-FR" sz="1800" b="1" i="0" u="none" strike="noStrike" cap="none" normalizeH="0" baseline="0" smtClean="0">
                          <a:ln>
                            <a:noFill/>
                          </a:ln>
                          <a:solidFill>
                            <a:schemeClr val="tx1"/>
                          </a:solidFill>
                          <a:effectLst/>
                          <a:latin typeface="Arial Unicode MS" pitchFamily="34" charset="-128"/>
                        </a:rPr>
                        <a:t>♂</a:t>
                      </a:r>
                      <a:r>
                        <a:rPr kumimoji="0" lang="fr-FR" sz="1800" b="1" i="0" u="none" strike="noStrike" cap="none" normalizeH="0" baseline="0" smtClean="0">
                          <a:ln>
                            <a:noFill/>
                          </a:ln>
                          <a:solidFill>
                            <a:schemeClr val="tx1"/>
                          </a:solidFill>
                          <a:effectLst/>
                          <a:latin typeface="Calibri" pitchFamily="34" charset="0"/>
                        </a:rPr>
                        <a:t> </a:t>
                      </a:r>
                      <a:br>
                        <a:rPr kumimoji="0" lang="fr-FR" sz="1800" b="1" i="0" u="none" strike="noStrike" cap="none" normalizeH="0" baseline="0" smtClean="0">
                          <a:ln>
                            <a:noFill/>
                          </a:ln>
                          <a:solidFill>
                            <a:schemeClr val="tx1"/>
                          </a:solidFill>
                          <a:effectLst/>
                          <a:latin typeface="Calibri" pitchFamily="34" charset="0"/>
                        </a:rPr>
                      </a:br>
                      <a:r>
                        <a:rPr kumimoji="0" lang="fr-FR" sz="1800" b="1" i="0" u="none" strike="noStrike" cap="none" normalizeH="0" baseline="0" smtClean="0">
                          <a:ln>
                            <a:noFill/>
                          </a:ln>
                          <a:solidFill>
                            <a:schemeClr val="tx1"/>
                          </a:solidFill>
                          <a:effectLst/>
                          <a:latin typeface="Calibri" pitchFamily="34" charset="0"/>
                        </a:rPr>
                        <a:t>sans reg</a:t>
                      </a:r>
                    </a:p>
                  </a:txBody>
                  <a:tcPr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smtClean="0">
                          <a:ln>
                            <a:noFill/>
                          </a:ln>
                          <a:solidFill>
                            <a:schemeClr val="tx1"/>
                          </a:solidFill>
                          <a:effectLst/>
                          <a:latin typeface="Calibri" pitchFamily="34" charset="0"/>
                        </a:rPr>
                        <a:t>71,4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smtClean="0">
                          <a:ln>
                            <a:noFill/>
                          </a:ln>
                          <a:solidFill>
                            <a:schemeClr val="tx1"/>
                          </a:solidFill>
                          <a:effectLst/>
                          <a:latin typeface="Calibri" pitchFamily="34" charset="0"/>
                        </a:rPr>
                        <a:t>80,0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smtClean="0">
                          <a:ln>
                            <a:noFill/>
                          </a:ln>
                          <a:solidFill>
                            <a:schemeClr val="tx1"/>
                          </a:solidFill>
                          <a:effectLst/>
                          <a:latin typeface="Calibri" pitchFamily="34" charset="0"/>
                        </a:rPr>
                        <a:t>70,6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10144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rPr>
                        <a:t>RS </a:t>
                      </a:r>
                      <a:r>
                        <a:rPr kumimoji="0" lang="fr-FR" sz="1800" b="1" i="0" u="none" strike="noStrike" cap="none" normalizeH="0" baseline="0" dirty="0" smtClean="0">
                          <a:ln>
                            <a:noFill/>
                          </a:ln>
                          <a:solidFill>
                            <a:schemeClr val="tx1"/>
                          </a:solidFill>
                          <a:effectLst/>
                          <a:latin typeface="Arial Unicode MS" pitchFamily="34" charset="-128"/>
                        </a:rPr>
                        <a:t>♂</a:t>
                      </a:r>
                      <a:r>
                        <a:rPr kumimoji="0" lang="fr-FR" sz="1800" b="1" i="0" u="none" strike="noStrike" cap="none" normalizeH="0" baseline="0" dirty="0" smtClean="0">
                          <a:ln>
                            <a:noFill/>
                          </a:ln>
                          <a:solidFill>
                            <a:schemeClr val="tx1"/>
                          </a:solidFill>
                          <a:effectLst/>
                          <a:latin typeface="Calibri" pitchFamily="34" charset="0"/>
                        </a:rPr>
                        <a:t> </a:t>
                      </a:r>
                      <a:br>
                        <a:rPr kumimoji="0" lang="fr-FR" sz="1800" b="1" i="0" u="none" strike="noStrike" cap="none" normalizeH="0" baseline="0" dirty="0" smtClean="0">
                          <a:ln>
                            <a:noFill/>
                          </a:ln>
                          <a:solidFill>
                            <a:schemeClr val="tx1"/>
                          </a:solidFill>
                          <a:effectLst/>
                          <a:latin typeface="Calibri" pitchFamily="34" charset="0"/>
                        </a:rPr>
                      </a:br>
                      <a:r>
                        <a:rPr kumimoji="0" lang="fr-FR" sz="1800" b="1" i="0" u="none" strike="noStrike" cap="none" normalizeH="0" baseline="0" dirty="0" smtClean="0">
                          <a:ln>
                            <a:noFill/>
                          </a:ln>
                          <a:solidFill>
                            <a:schemeClr val="tx1"/>
                          </a:solidFill>
                          <a:effectLst/>
                          <a:latin typeface="Calibri" pitchFamily="34" charset="0"/>
                        </a:rPr>
                        <a:t>+ reg </a:t>
                      </a:r>
                    </a:p>
                  </a:txBody>
                  <a:tcPr anchor="ct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smtClean="0">
                          <a:ln>
                            <a:noFill/>
                          </a:ln>
                          <a:solidFill>
                            <a:schemeClr val="tx1"/>
                          </a:solidFill>
                          <a:effectLst/>
                          <a:latin typeface="Calibri" pitchFamily="34" charset="0"/>
                        </a:rPr>
                        <a:t>75,0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smtClean="0">
                          <a:ln>
                            <a:noFill/>
                          </a:ln>
                          <a:solidFill>
                            <a:schemeClr val="tx1"/>
                          </a:solidFill>
                          <a:effectLst/>
                          <a:latin typeface="Calibri" pitchFamily="34" charset="0"/>
                        </a:rPr>
                        <a:t>78,0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smtClean="0">
                          <a:ln>
                            <a:noFill/>
                          </a:ln>
                          <a:solidFill>
                            <a:schemeClr val="tx1"/>
                          </a:solidFill>
                          <a:effectLst/>
                          <a:latin typeface="Calibri" pitchFamily="34" charset="0"/>
                        </a:rPr>
                        <a:t>79,2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bl>
          </a:graphicData>
        </a:graphic>
      </p:graphicFrame>
      <p:sp>
        <p:nvSpPr>
          <p:cNvPr id="9" name="Text Box 60"/>
          <p:cNvSpPr txBox="1">
            <a:spLocks noChangeArrowheads="1"/>
          </p:cNvSpPr>
          <p:nvPr/>
        </p:nvSpPr>
        <p:spPr bwMode="auto">
          <a:xfrm>
            <a:off x="5633083" y="1700808"/>
            <a:ext cx="34496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2000" dirty="0" smtClean="0"/>
              <a:t>Utilisation d’un préservatif lors du dernier rapport avec un homme </a:t>
            </a:r>
            <a:r>
              <a:rPr lang="fr-FR" sz="2000" dirty="0"/>
              <a:t>(en %)</a:t>
            </a:r>
          </a:p>
        </p:txBody>
      </p:sp>
    </p:spTree>
    <p:extLst>
      <p:ext uri="{BB962C8B-B14F-4D97-AF65-F5344CB8AC3E}">
        <p14:creationId xmlns:p14="http://schemas.microsoft.com/office/powerpoint/2010/main" val="149436348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11</a:t>
            </a:fld>
            <a:endParaRPr lang="fr-FR"/>
          </a:p>
        </p:txBody>
      </p:sp>
      <p:sp>
        <p:nvSpPr>
          <p:cNvPr id="6" name="Rectangle 2"/>
          <p:cNvSpPr>
            <a:spLocks noGrp="1" noChangeArrowheads="1"/>
          </p:cNvSpPr>
          <p:nvPr>
            <p:ph type="title"/>
          </p:nvPr>
        </p:nvSpPr>
        <p:spPr>
          <a:xfrm>
            <a:off x="898412" y="0"/>
            <a:ext cx="8229600" cy="936625"/>
          </a:xfrm>
        </p:spPr>
        <p:txBody>
          <a:bodyPr/>
          <a:lstStyle/>
          <a:p>
            <a:r>
              <a:rPr lang="fr-FR" sz="3200" dirty="0"/>
              <a:t>Des différences entre pôles </a:t>
            </a:r>
            <a:r>
              <a:rPr lang="fr-FR" sz="3200" dirty="0" smtClean="0"/>
              <a:t/>
            </a:r>
            <a:br>
              <a:rPr lang="fr-FR" sz="3200" dirty="0" smtClean="0"/>
            </a:br>
            <a:r>
              <a:rPr lang="fr-FR" sz="3200" dirty="0" smtClean="0"/>
              <a:t>dans </a:t>
            </a:r>
            <a:r>
              <a:rPr lang="fr-FR" sz="3200" dirty="0"/>
              <a:t>les biographies sexuelles (1)  </a:t>
            </a:r>
            <a:endParaRPr lang="fr-FR" sz="1800" dirty="0"/>
          </a:p>
        </p:txBody>
      </p:sp>
      <p:graphicFrame>
        <p:nvGraphicFramePr>
          <p:cNvPr id="7" name="Group 4"/>
          <p:cNvGraphicFramePr>
            <a:graphicFrameLocks noGrp="1"/>
          </p:cNvGraphicFramePr>
          <p:nvPr>
            <p:extLst>
              <p:ext uri="{D42A27DB-BD31-4B8C-83A1-F6EECF244321}">
                <p14:modId xmlns:p14="http://schemas.microsoft.com/office/powerpoint/2010/main" val="1309234217"/>
              </p:ext>
            </p:extLst>
          </p:nvPr>
        </p:nvGraphicFramePr>
        <p:xfrm>
          <a:off x="179388" y="3411538"/>
          <a:ext cx="4038600" cy="3041651"/>
        </p:xfrm>
        <a:graphic>
          <a:graphicData uri="http://schemas.openxmlformats.org/drawingml/2006/table">
            <a:tbl>
              <a:tblPr/>
              <a:tblGrid>
                <a:gridCol w="1009650"/>
                <a:gridCol w="1009650"/>
                <a:gridCol w="1009650"/>
                <a:gridCol w="1009650"/>
              </a:tblGrid>
              <a:tr h="1014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Calibri" pitchFamily="34"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rPr>
                        <a:t>Pas de RS </a:t>
                      </a:r>
                      <a:r>
                        <a:rPr kumimoji="0" lang="fr-FR" sz="1800" b="1" i="0" u="none" strike="noStrike" cap="none" normalizeH="0" baseline="0" dirty="0" smtClean="0">
                          <a:ln>
                            <a:noFill/>
                          </a:ln>
                          <a:solidFill>
                            <a:schemeClr val="tx1"/>
                          </a:solidFill>
                          <a:effectLst/>
                          <a:latin typeface="Arial Unicode MS" pitchFamily="34" charset="-128"/>
                        </a:rPr>
                        <a:t>♀</a:t>
                      </a: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rPr>
                        <a:t>RS </a:t>
                      </a:r>
                      <a:r>
                        <a:rPr kumimoji="0" lang="fr-FR" sz="1800" b="1" i="0" u="none" strike="noStrike" cap="none" normalizeH="0" baseline="0" dirty="0" smtClean="0">
                          <a:ln>
                            <a:noFill/>
                          </a:ln>
                          <a:solidFill>
                            <a:schemeClr val="tx1"/>
                          </a:solidFill>
                          <a:effectLst/>
                          <a:latin typeface="Arial Unicode MS" pitchFamily="34" charset="-128"/>
                        </a:rPr>
                        <a:t>♀</a:t>
                      </a:r>
                      <a:r>
                        <a:rPr kumimoji="0" lang="fr-FR" sz="1800" b="1" i="0" u="none" strike="noStrike" cap="none" normalizeH="0" baseline="0" dirty="0" smtClean="0">
                          <a:ln>
                            <a:noFill/>
                          </a:ln>
                          <a:solidFill>
                            <a:schemeClr val="tx1"/>
                          </a:solidFill>
                          <a:effectLst/>
                          <a:latin typeface="Calibri" pitchFamily="34" charset="0"/>
                        </a:rPr>
                        <a:t> </a:t>
                      </a:r>
                      <a:br>
                        <a:rPr kumimoji="0" lang="fr-FR" sz="1800" b="1" i="0" u="none" strike="noStrike" cap="none" normalizeH="0" baseline="0" dirty="0" smtClean="0">
                          <a:ln>
                            <a:noFill/>
                          </a:ln>
                          <a:solidFill>
                            <a:schemeClr val="tx1"/>
                          </a:solidFill>
                          <a:effectLst/>
                          <a:latin typeface="Calibri" pitchFamily="34" charset="0"/>
                        </a:rPr>
                      </a:br>
                      <a:r>
                        <a:rPr kumimoji="0" lang="fr-FR" sz="1800" b="1" i="0" u="none" strike="noStrike" cap="none" normalizeH="0" baseline="0" dirty="0" smtClean="0">
                          <a:ln>
                            <a:noFill/>
                          </a:ln>
                          <a:solidFill>
                            <a:schemeClr val="tx1"/>
                          </a:solidFill>
                          <a:effectLst/>
                          <a:latin typeface="Calibri" pitchFamily="34" charset="0"/>
                        </a:rPr>
                        <a:t>sans reg</a:t>
                      </a: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Calibri" pitchFamily="34" charset="0"/>
                        </a:rPr>
                        <a:t>RS </a:t>
                      </a:r>
                      <a:r>
                        <a:rPr kumimoji="0" lang="fr-FR" sz="1800" b="1" i="0" u="none" strike="noStrike" cap="none" normalizeH="0" baseline="0" smtClean="0">
                          <a:ln>
                            <a:noFill/>
                          </a:ln>
                          <a:solidFill>
                            <a:schemeClr val="tx1"/>
                          </a:solidFill>
                          <a:effectLst/>
                          <a:latin typeface="Arial Unicode MS" pitchFamily="34" charset="-128"/>
                        </a:rPr>
                        <a:t>♀</a:t>
                      </a:r>
                      <a:r>
                        <a:rPr kumimoji="0" lang="fr-FR" sz="1800" b="1" i="0" u="none" strike="noStrike" cap="none" normalizeH="0" baseline="0" smtClean="0">
                          <a:ln>
                            <a:noFill/>
                          </a:ln>
                          <a:solidFill>
                            <a:schemeClr val="tx1"/>
                          </a:solidFill>
                          <a:effectLst/>
                          <a:latin typeface="Calibri" pitchFamily="34" charset="0"/>
                        </a:rPr>
                        <a:t> </a:t>
                      </a:r>
                      <a:br>
                        <a:rPr kumimoji="0" lang="fr-FR" sz="1800" b="1" i="0" u="none" strike="noStrike" cap="none" normalizeH="0" baseline="0" smtClean="0">
                          <a:ln>
                            <a:noFill/>
                          </a:ln>
                          <a:solidFill>
                            <a:schemeClr val="tx1"/>
                          </a:solidFill>
                          <a:effectLst/>
                          <a:latin typeface="Calibri" pitchFamily="34" charset="0"/>
                        </a:rPr>
                      </a:br>
                      <a:r>
                        <a:rPr kumimoji="0" lang="fr-FR" sz="1800" b="1" i="0" u="none" strike="noStrike" cap="none" normalizeH="0" baseline="0" smtClean="0">
                          <a:ln>
                            <a:noFill/>
                          </a:ln>
                          <a:solidFill>
                            <a:schemeClr val="tx1"/>
                          </a:solidFill>
                          <a:effectLst/>
                          <a:latin typeface="Calibri" pitchFamily="34" charset="0"/>
                        </a:rPr>
                        <a:t>+ reg</a:t>
                      </a:r>
                    </a:p>
                  </a:txBody>
                  <a:tcPr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0128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Calibri" pitchFamily="34" charset="0"/>
                        </a:rPr>
                        <a:t>RS </a:t>
                      </a:r>
                      <a:r>
                        <a:rPr kumimoji="0" lang="fr-FR" sz="1800" b="1" i="0" u="none" strike="noStrike" cap="none" normalizeH="0" baseline="0" smtClean="0">
                          <a:ln>
                            <a:noFill/>
                          </a:ln>
                          <a:solidFill>
                            <a:schemeClr val="tx1"/>
                          </a:solidFill>
                          <a:effectLst/>
                          <a:latin typeface="Arial Unicode MS" pitchFamily="34" charset="-128"/>
                        </a:rPr>
                        <a:t>♂</a:t>
                      </a:r>
                      <a:r>
                        <a:rPr kumimoji="0" lang="fr-FR" sz="1800" b="1" i="0" u="none" strike="noStrike" cap="none" normalizeH="0" baseline="0" smtClean="0">
                          <a:ln>
                            <a:noFill/>
                          </a:ln>
                          <a:solidFill>
                            <a:schemeClr val="tx1"/>
                          </a:solidFill>
                          <a:effectLst/>
                          <a:latin typeface="Calibri" pitchFamily="34" charset="0"/>
                        </a:rPr>
                        <a:t> </a:t>
                      </a:r>
                      <a:br>
                        <a:rPr kumimoji="0" lang="fr-FR" sz="1800" b="1" i="0" u="none" strike="noStrike" cap="none" normalizeH="0" baseline="0" smtClean="0">
                          <a:ln>
                            <a:noFill/>
                          </a:ln>
                          <a:solidFill>
                            <a:schemeClr val="tx1"/>
                          </a:solidFill>
                          <a:effectLst/>
                          <a:latin typeface="Calibri" pitchFamily="34" charset="0"/>
                        </a:rPr>
                      </a:br>
                      <a:r>
                        <a:rPr kumimoji="0" lang="fr-FR" sz="1800" b="1" i="0" u="none" strike="noStrike" cap="none" normalizeH="0" baseline="0" smtClean="0">
                          <a:ln>
                            <a:noFill/>
                          </a:ln>
                          <a:solidFill>
                            <a:schemeClr val="tx1"/>
                          </a:solidFill>
                          <a:effectLst/>
                          <a:latin typeface="Calibri" pitchFamily="34" charset="0"/>
                        </a:rPr>
                        <a:t>sans reg</a:t>
                      </a:r>
                    </a:p>
                  </a:txBody>
                  <a:tcPr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smtClean="0">
                          <a:ln>
                            <a:noFill/>
                          </a:ln>
                          <a:solidFill>
                            <a:schemeClr val="tx1"/>
                          </a:solidFill>
                          <a:effectLst/>
                          <a:latin typeface="Calibri" pitchFamily="34" charset="0"/>
                        </a:rPr>
                        <a:t>14,9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Calibri" pitchFamily="34" charset="0"/>
                        </a:rPr>
                        <a:t> </a:t>
                      </a:r>
                      <a:r>
                        <a:rPr kumimoji="0" lang="fr-FR" sz="2400" b="0" i="1" u="none" strike="noStrike" cap="none" normalizeH="0" baseline="0" dirty="0" smtClean="0">
                          <a:ln>
                            <a:noFill/>
                          </a:ln>
                          <a:solidFill>
                            <a:schemeClr val="tx1"/>
                          </a:solidFill>
                          <a:effectLst/>
                          <a:latin typeface="Calibri" pitchFamily="34" charset="0"/>
                        </a:rPr>
                        <a:t>17,4</a:t>
                      </a:r>
                      <a:r>
                        <a:rPr kumimoji="0" lang="fr-FR" sz="1400" b="0" i="1" u="none" strike="noStrike" cap="none" normalizeH="0" baseline="0" dirty="0" smtClean="0">
                          <a:ln>
                            <a:noFill/>
                          </a:ln>
                          <a:solidFill>
                            <a:schemeClr val="tx1"/>
                          </a:solidFill>
                          <a:effectLst/>
                          <a:latin typeface="Calibri"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Calibri" pitchFamily="34" charset="0"/>
                        </a:rPr>
                        <a:t> </a:t>
                      </a:r>
                      <a:r>
                        <a:rPr kumimoji="0" lang="fr-FR" sz="2400" b="0" i="1" u="none" strike="noStrike" cap="none" normalizeH="0" baseline="0" dirty="0" smtClean="0">
                          <a:ln>
                            <a:noFill/>
                          </a:ln>
                          <a:solidFill>
                            <a:schemeClr val="tx1"/>
                          </a:solidFill>
                          <a:effectLst/>
                          <a:latin typeface="Calibri" pitchFamily="34" charset="0"/>
                        </a:rPr>
                        <a:t>18,6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r>
              <a:tr h="10144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Calibri" pitchFamily="34" charset="0"/>
                        </a:rPr>
                        <a:t>RS </a:t>
                      </a:r>
                      <a:r>
                        <a:rPr kumimoji="0" lang="fr-FR" sz="1800" b="1" i="0" u="none" strike="noStrike" cap="none" normalizeH="0" baseline="0" smtClean="0">
                          <a:ln>
                            <a:noFill/>
                          </a:ln>
                          <a:solidFill>
                            <a:schemeClr val="tx1"/>
                          </a:solidFill>
                          <a:effectLst/>
                          <a:latin typeface="Arial Unicode MS" pitchFamily="34" charset="-128"/>
                        </a:rPr>
                        <a:t>♂</a:t>
                      </a:r>
                      <a:r>
                        <a:rPr kumimoji="0" lang="fr-FR" sz="1800" b="1" i="0" u="none" strike="noStrike" cap="none" normalizeH="0" baseline="0" smtClean="0">
                          <a:ln>
                            <a:noFill/>
                          </a:ln>
                          <a:solidFill>
                            <a:schemeClr val="tx1"/>
                          </a:solidFill>
                          <a:effectLst/>
                          <a:latin typeface="Calibri" pitchFamily="34" charset="0"/>
                        </a:rPr>
                        <a:t> </a:t>
                      </a:r>
                      <a:br>
                        <a:rPr kumimoji="0" lang="fr-FR" sz="1800" b="1" i="0" u="none" strike="noStrike" cap="none" normalizeH="0" baseline="0" smtClean="0">
                          <a:ln>
                            <a:noFill/>
                          </a:ln>
                          <a:solidFill>
                            <a:schemeClr val="tx1"/>
                          </a:solidFill>
                          <a:effectLst/>
                          <a:latin typeface="Calibri" pitchFamily="34" charset="0"/>
                        </a:rPr>
                      </a:br>
                      <a:r>
                        <a:rPr kumimoji="0" lang="fr-FR" sz="1800" b="1" i="0" u="none" strike="noStrike" cap="none" normalizeH="0" baseline="0" smtClean="0">
                          <a:ln>
                            <a:noFill/>
                          </a:ln>
                          <a:solidFill>
                            <a:schemeClr val="tx1"/>
                          </a:solidFill>
                          <a:effectLst/>
                          <a:latin typeface="Calibri" pitchFamily="34" charset="0"/>
                        </a:rPr>
                        <a:t>+ reg </a:t>
                      </a:r>
                    </a:p>
                  </a:txBody>
                  <a:tcPr anchor="ct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smtClean="0">
                          <a:ln>
                            <a:noFill/>
                          </a:ln>
                          <a:solidFill>
                            <a:schemeClr val="tx1"/>
                          </a:solidFill>
                          <a:effectLst/>
                          <a:latin typeface="Calibri" pitchFamily="34" charset="0"/>
                        </a:rPr>
                        <a:t>15,6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smtClean="0">
                          <a:ln>
                            <a:noFill/>
                          </a:ln>
                          <a:solidFill>
                            <a:schemeClr val="tx1"/>
                          </a:solidFill>
                          <a:effectLst/>
                          <a:latin typeface="Calibri" pitchFamily="34" charset="0"/>
                        </a:rPr>
                        <a:t>17,3</a:t>
                      </a:r>
                      <a:r>
                        <a:rPr kumimoji="0" lang="fr-FR" sz="1400" b="0" i="1" u="none" strike="noStrike" cap="none" normalizeH="0" baseline="0" dirty="0" smtClean="0">
                          <a:ln>
                            <a:noFill/>
                          </a:ln>
                          <a:solidFill>
                            <a:schemeClr val="tx1"/>
                          </a:solidFill>
                          <a:effectLst/>
                          <a:latin typeface="Calibri"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smtClean="0">
                          <a:ln>
                            <a:noFill/>
                          </a:ln>
                          <a:solidFill>
                            <a:schemeClr val="tx1"/>
                          </a:solidFill>
                          <a:effectLst/>
                          <a:latin typeface="Calibri" pitchFamily="34" charset="0"/>
                        </a:rPr>
                        <a:t>17,1</a:t>
                      </a:r>
                      <a:r>
                        <a:rPr kumimoji="0" lang="fr-FR" sz="1400" b="0" i="1" u="none" strike="noStrike" cap="none" normalizeH="0" baseline="0" dirty="0" smtClean="0">
                          <a:ln>
                            <a:noFill/>
                          </a:ln>
                          <a:solidFill>
                            <a:schemeClr val="tx1"/>
                          </a:solidFill>
                          <a:effectLst/>
                          <a:latin typeface="Calibri"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bl>
          </a:graphicData>
        </a:graphic>
      </p:graphicFrame>
      <p:sp>
        <p:nvSpPr>
          <p:cNvPr id="8" name="Text Box 32"/>
          <p:cNvSpPr txBox="1">
            <a:spLocks noChangeArrowheads="1"/>
          </p:cNvSpPr>
          <p:nvPr/>
        </p:nvSpPr>
        <p:spPr bwMode="auto">
          <a:xfrm>
            <a:off x="457200" y="3148013"/>
            <a:ext cx="403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t>Âge moyen au premier rapport sexuel avec un homme</a:t>
            </a:r>
          </a:p>
        </p:txBody>
      </p:sp>
      <p:graphicFrame>
        <p:nvGraphicFramePr>
          <p:cNvPr id="9" name="Group 33"/>
          <p:cNvGraphicFramePr>
            <a:graphicFrameLocks noGrp="1"/>
          </p:cNvGraphicFramePr>
          <p:nvPr>
            <p:extLst>
              <p:ext uri="{D42A27DB-BD31-4B8C-83A1-F6EECF244321}">
                <p14:modId xmlns:p14="http://schemas.microsoft.com/office/powerpoint/2010/main" val="3808203339"/>
              </p:ext>
            </p:extLst>
          </p:nvPr>
        </p:nvGraphicFramePr>
        <p:xfrm>
          <a:off x="4786313" y="3411538"/>
          <a:ext cx="4038600" cy="3041651"/>
        </p:xfrm>
        <a:graphic>
          <a:graphicData uri="http://schemas.openxmlformats.org/drawingml/2006/table">
            <a:tbl>
              <a:tblPr/>
              <a:tblGrid>
                <a:gridCol w="1009650"/>
                <a:gridCol w="1009650"/>
                <a:gridCol w="1009650"/>
                <a:gridCol w="1009650"/>
              </a:tblGrid>
              <a:tr h="1003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Calibri" pitchFamily="34"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rPr>
                        <a:t>Pas de RS </a:t>
                      </a:r>
                      <a:r>
                        <a:rPr kumimoji="0" lang="fr-FR" sz="1800" b="1" i="0" u="none" strike="noStrike" cap="none" normalizeH="0" baseline="0" dirty="0" smtClean="0">
                          <a:ln>
                            <a:noFill/>
                          </a:ln>
                          <a:solidFill>
                            <a:schemeClr val="tx1"/>
                          </a:solidFill>
                          <a:effectLst/>
                          <a:latin typeface="Arial Unicode MS" pitchFamily="34" charset="-128"/>
                        </a:rPr>
                        <a:t>♀</a:t>
                      </a: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rPr>
                        <a:t>RS </a:t>
                      </a:r>
                      <a:r>
                        <a:rPr kumimoji="0" lang="fr-FR" sz="1800" b="1" i="0" u="none" strike="noStrike" cap="none" normalizeH="0" baseline="0" dirty="0" smtClean="0">
                          <a:ln>
                            <a:noFill/>
                          </a:ln>
                          <a:solidFill>
                            <a:schemeClr val="tx1"/>
                          </a:solidFill>
                          <a:effectLst/>
                          <a:latin typeface="Arial Unicode MS" pitchFamily="34" charset="-128"/>
                        </a:rPr>
                        <a:t>♀</a:t>
                      </a:r>
                      <a:r>
                        <a:rPr kumimoji="0" lang="fr-FR" sz="1800" b="1" i="0" u="none" strike="noStrike" cap="none" normalizeH="0" baseline="0" dirty="0" smtClean="0">
                          <a:ln>
                            <a:noFill/>
                          </a:ln>
                          <a:solidFill>
                            <a:schemeClr val="tx1"/>
                          </a:solidFill>
                          <a:effectLst/>
                          <a:latin typeface="Calibri" pitchFamily="34" charset="0"/>
                        </a:rPr>
                        <a:t> </a:t>
                      </a:r>
                      <a:br>
                        <a:rPr kumimoji="0" lang="fr-FR" sz="1800" b="1" i="0" u="none" strike="noStrike" cap="none" normalizeH="0" baseline="0" dirty="0" smtClean="0">
                          <a:ln>
                            <a:noFill/>
                          </a:ln>
                          <a:solidFill>
                            <a:schemeClr val="tx1"/>
                          </a:solidFill>
                          <a:effectLst/>
                          <a:latin typeface="Calibri" pitchFamily="34" charset="0"/>
                        </a:rPr>
                      </a:br>
                      <a:r>
                        <a:rPr kumimoji="0" lang="fr-FR" sz="1800" b="1" i="0" u="none" strike="noStrike" cap="none" normalizeH="0" baseline="0" dirty="0" smtClean="0">
                          <a:ln>
                            <a:noFill/>
                          </a:ln>
                          <a:solidFill>
                            <a:schemeClr val="tx1"/>
                          </a:solidFill>
                          <a:effectLst/>
                          <a:latin typeface="Calibri" pitchFamily="34" charset="0"/>
                        </a:rPr>
                        <a:t>sans reg</a:t>
                      </a: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Calibri" pitchFamily="34" charset="0"/>
                        </a:rPr>
                        <a:t>RS </a:t>
                      </a:r>
                      <a:r>
                        <a:rPr kumimoji="0" lang="fr-FR" sz="1800" b="1" i="0" u="none" strike="noStrike" cap="none" normalizeH="0" baseline="0" smtClean="0">
                          <a:ln>
                            <a:noFill/>
                          </a:ln>
                          <a:solidFill>
                            <a:schemeClr val="tx1"/>
                          </a:solidFill>
                          <a:effectLst/>
                          <a:latin typeface="Arial Unicode MS" pitchFamily="34" charset="-128"/>
                        </a:rPr>
                        <a:t>♀</a:t>
                      </a:r>
                      <a:r>
                        <a:rPr kumimoji="0" lang="fr-FR" sz="1800" b="1" i="0" u="none" strike="noStrike" cap="none" normalizeH="0" baseline="0" smtClean="0">
                          <a:ln>
                            <a:noFill/>
                          </a:ln>
                          <a:solidFill>
                            <a:schemeClr val="tx1"/>
                          </a:solidFill>
                          <a:effectLst/>
                          <a:latin typeface="Calibri" pitchFamily="34" charset="0"/>
                        </a:rPr>
                        <a:t> </a:t>
                      </a:r>
                      <a:br>
                        <a:rPr kumimoji="0" lang="fr-FR" sz="1800" b="1" i="0" u="none" strike="noStrike" cap="none" normalizeH="0" baseline="0" smtClean="0">
                          <a:ln>
                            <a:noFill/>
                          </a:ln>
                          <a:solidFill>
                            <a:schemeClr val="tx1"/>
                          </a:solidFill>
                          <a:effectLst/>
                          <a:latin typeface="Calibri" pitchFamily="34" charset="0"/>
                        </a:rPr>
                      </a:br>
                      <a:r>
                        <a:rPr kumimoji="0" lang="fr-FR" sz="1800" b="1" i="0" u="none" strike="noStrike" cap="none" normalizeH="0" baseline="0" smtClean="0">
                          <a:ln>
                            <a:noFill/>
                          </a:ln>
                          <a:solidFill>
                            <a:schemeClr val="tx1"/>
                          </a:solidFill>
                          <a:effectLst/>
                          <a:latin typeface="Calibri" pitchFamily="34" charset="0"/>
                        </a:rPr>
                        <a:t>+ reg</a:t>
                      </a:r>
                    </a:p>
                  </a:txBody>
                  <a:tcPr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0017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Calibri" pitchFamily="34" charset="0"/>
                        </a:rPr>
                        <a:t>RS </a:t>
                      </a:r>
                      <a:r>
                        <a:rPr kumimoji="0" lang="fr-FR" sz="1800" b="1" i="0" u="none" strike="noStrike" cap="none" normalizeH="0" baseline="0" smtClean="0">
                          <a:ln>
                            <a:noFill/>
                          </a:ln>
                          <a:solidFill>
                            <a:schemeClr val="tx1"/>
                          </a:solidFill>
                          <a:effectLst/>
                          <a:latin typeface="Arial Unicode MS" pitchFamily="34" charset="-128"/>
                        </a:rPr>
                        <a:t>♂</a:t>
                      </a:r>
                      <a:r>
                        <a:rPr kumimoji="0" lang="fr-FR" sz="1800" b="1" i="0" u="none" strike="noStrike" cap="none" normalizeH="0" baseline="0" smtClean="0">
                          <a:ln>
                            <a:noFill/>
                          </a:ln>
                          <a:solidFill>
                            <a:schemeClr val="tx1"/>
                          </a:solidFill>
                          <a:effectLst/>
                          <a:latin typeface="Calibri" pitchFamily="34" charset="0"/>
                        </a:rPr>
                        <a:t> </a:t>
                      </a:r>
                      <a:br>
                        <a:rPr kumimoji="0" lang="fr-FR" sz="1800" b="1" i="0" u="none" strike="noStrike" cap="none" normalizeH="0" baseline="0" smtClean="0">
                          <a:ln>
                            <a:noFill/>
                          </a:ln>
                          <a:solidFill>
                            <a:schemeClr val="tx1"/>
                          </a:solidFill>
                          <a:effectLst/>
                          <a:latin typeface="Calibri" pitchFamily="34" charset="0"/>
                        </a:rPr>
                      </a:br>
                      <a:r>
                        <a:rPr kumimoji="0" lang="fr-FR" sz="1800" b="1" i="0" u="none" strike="noStrike" cap="none" normalizeH="0" baseline="0" smtClean="0">
                          <a:ln>
                            <a:noFill/>
                          </a:ln>
                          <a:solidFill>
                            <a:schemeClr val="tx1"/>
                          </a:solidFill>
                          <a:effectLst/>
                          <a:latin typeface="Calibri" pitchFamily="34" charset="0"/>
                        </a:rPr>
                        <a:t>sans reg</a:t>
                      </a:r>
                    </a:p>
                  </a:txBody>
                  <a:tcPr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smtClean="0">
                          <a:ln>
                            <a:noFill/>
                          </a:ln>
                          <a:solidFill>
                            <a:schemeClr val="tx1"/>
                          </a:solidFill>
                          <a:effectLst/>
                          <a:latin typeface="Calibri" pitchFamily="34" charset="0"/>
                        </a:rPr>
                        <a:t>14,1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Calibri" pitchFamily="34" charset="0"/>
                        </a:rPr>
                        <a:t> </a:t>
                      </a:r>
                      <a:r>
                        <a:rPr kumimoji="0" lang="fr-FR" sz="2400" b="0" i="1" u="none" strike="noStrike" cap="none" normalizeH="0" baseline="0" dirty="0" smtClean="0">
                          <a:ln>
                            <a:noFill/>
                          </a:ln>
                          <a:solidFill>
                            <a:schemeClr val="tx1"/>
                          </a:solidFill>
                          <a:effectLst/>
                          <a:latin typeface="Calibri" pitchFamily="34" charset="0"/>
                        </a:rPr>
                        <a:t>9,7</a:t>
                      </a:r>
                      <a:r>
                        <a:rPr kumimoji="0" lang="fr-FR" sz="1400" b="0" i="1" u="none" strike="noStrike" cap="none" normalizeH="0" baseline="0" dirty="0" smtClean="0">
                          <a:ln>
                            <a:noFill/>
                          </a:ln>
                          <a:solidFill>
                            <a:schemeClr val="tx1"/>
                          </a:solidFill>
                          <a:effectLst/>
                          <a:latin typeface="Calibri"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smtClean="0">
                          <a:ln>
                            <a:noFill/>
                          </a:ln>
                          <a:solidFill>
                            <a:schemeClr val="tx1"/>
                          </a:solidFill>
                          <a:effectLst/>
                          <a:latin typeface="Calibri" pitchFamily="34" charset="0"/>
                        </a:rPr>
                        <a:t>6,6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10366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Calibri" pitchFamily="34" charset="0"/>
                        </a:rPr>
                        <a:t>RS </a:t>
                      </a:r>
                      <a:r>
                        <a:rPr kumimoji="0" lang="fr-FR" sz="1800" b="1" i="0" u="none" strike="noStrike" cap="none" normalizeH="0" baseline="0" smtClean="0">
                          <a:ln>
                            <a:noFill/>
                          </a:ln>
                          <a:solidFill>
                            <a:schemeClr val="tx1"/>
                          </a:solidFill>
                          <a:effectLst/>
                          <a:latin typeface="Arial Unicode MS" pitchFamily="34" charset="-128"/>
                        </a:rPr>
                        <a:t>♂</a:t>
                      </a:r>
                      <a:r>
                        <a:rPr kumimoji="0" lang="fr-FR" sz="1800" b="1" i="0" u="none" strike="noStrike" cap="none" normalizeH="0" baseline="0" smtClean="0">
                          <a:ln>
                            <a:noFill/>
                          </a:ln>
                          <a:solidFill>
                            <a:schemeClr val="tx1"/>
                          </a:solidFill>
                          <a:effectLst/>
                          <a:latin typeface="Calibri" pitchFamily="34" charset="0"/>
                        </a:rPr>
                        <a:t> </a:t>
                      </a:r>
                      <a:br>
                        <a:rPr kumimoji="0" lang="fr-FR" sz="1800" b="1" i="0" u="none" strike="noStrike" cap="none" normalizeH="0" baseline="0" smtClean="0">
                          <a:ln>
                            <a:noFill/>
                          </a:ln>
                          <a:solidFill>
                            <a:schemeClr val="tx1"/>
                          </a:solidFill>
                          <a:effectLst/>
                          <a:latin typeface="Calibri" pitchFamily="34" charset="0"/>
                        </a:rPr>
                      </a:br>
                      <a:r>
                        <a:rPr kumimoji="0" lang="fr-FR" sz="1800" b="1" i="0" u="none" strike="noStrike" cap="none" normalizeH="0" baseline="0" smtClean="0">
                          <a:ln>
                            <a:noFill/>
                          </a:ln>
                          <a:solidFill>
                            <a:schemeClr val="tx1"/>
                          </a:solidFill>
                          <a:effectLst/>
                          <a:latin typeface="Calibri" pitchFamily="34" charset="0"/>
                        </a:rPr>
                        <a:t>+ reg </a:t>
                      </a:r>
                    </a:p>
                  </a:txBody>
                  <a:tcPr anchor="ct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smtClean="0">
                          <a:ln>
                            <a:noFill/>
                          </a:ln>
                          <a:solidFill>
                            <a:schemeClr val="tx1"/>
                          </a:solidFill>
                          <a:effectLst/>
                          <a:latin typeface="Calibri" pitchFamily="34" charset="0"/>
                        </a:rPr>
                        <a:t>15,4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smtClean="0">
                          <a:ln>
                            <a:noFill/>
                          </a:ln>
                          <a:solidFill>
                            <a:schemeClr val="tx1"/>
                          </a:solidFill>
                          <a:effectLst/>
                          <a:latin typeface="Calibri" pitchFamily="34" charset="0"/>
                        </a:rPr>
                        <a:t>13,9</a:t>
                      </a:r>
                      <a:r>
                        <a:rPr kumimoji="0" lang="fr-FR" sz="1400" b="0" i="1" u="none" strike="noStrike" cap="none" normalizeH="0" baseline="0" smtClean="0">
                          <a:ln>
                            <a:noFill/>
                          </a:ln>
                          <a:solidFill>
                            <a:schemeClr val="tx1"/>
                          </a:solidFill>
                          <a:effectLst/>
                          <a:latin typeface="Calibri"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smtClean="0">
                          <a:ln>
                            <a:noFill/>
                          </a:ln>
                          <a:solidFill>
                            <a:schemeClr val="tx1"/>
                          </a:solidFill>
                          <a:effectLst/>
                          <a:latin typeface="Calibri" pitchFamily="34" charset="0"/>
                        </a:rPr>
                        <a:t>11,2</a:t>
                      </a:r>
                      <a:r>
                        <a:rPr kumimoji="0" lang="fr-FR" sz="1400" b="0" i="1" u="none" strike="noStrike" cap="none" normalizeH="0" baseline="0" dirty="0" smtClean="0">
                          <a:ln>
                            <a:noFill/>
                          </a:ln>
                          <a:solidFill>
                            <a:schemeClr val="tx1"/>
                          </a:solidFill>
                          <a:effectLst/>
                          <a:latin typeface="Calibri"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bl>
          </a:graphicData>
        </a:graphic>
      </p:graphicFrame>
      <p:sp>
        <p:nvSpPr>
          <p:cNvPr id="10" name="Text Box 62"/>
          <p:cNvSpPr txBox="1">
            <a:spLocks noChangeArrowheads="1"/>
          </p:cNvSpPr>
          <p:nvPr/>
        </p:nvSpPr>
        <p:spPr bwMode="auto">
          <a:xfrm>
            <a:off x="5105400" y="3148013"/>
            <a:ext cx="403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t>Nombre moyen de partenaires sexuels masculins sur la vie</a:t>
            </a:r>
          </a:p>
        </p:txBody>
      </p:sp>
      <p:sp>
        <p:nvSpPr>
          <p:cNvPr id="11" name="Rectangle 63"/>
          <p:cNvSpPr txBox="1">
            <a:spLocks noChangeArrowheads="1"/>
          </p:cNvSpPr>
          <p:nvPr/>
        </p:nvSpPr>
        <p:spPr bwMode="auto">
          <a:xfrm>
            <a:off x="457200" y="1268413"/>
            <a:ext cx="82296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Constantia" pitchFamily="18" charset="0"/>
              <a:buChar char="›"/>
              <a:defRPr sz="2400">
                <a:solidFill>
                  <a:schemeClr val="tx1"/>
                </a:solidFill>
                <a:latin typeface="+mn-lt"/>
                <a:ea typeface="+mn-ea"/>
                <a:cs typeface="+mn-cs"/>
              </a:defRPr>
            </a:lvl1pPr>
            <a:lvl2pPr marL="742950" indent="-285750" algn="l" rtl="0" fontAlgn="base">
              <a:spcBef>
                <a:spcPct val="20000"/>
              </a:spcBef>
              <a:spcAft>
                <a:spcPct val="0"/>
              </a:spcAft>
              <a:buFont typeface="Constantia" pitchFamily="18" charset="0"/>
              <a:buChar char="»"/>
              <a:defRPr sz="2000">
                <a:solidFill>
                  <a:schemeClr val="tx1"/>
                </a:solidFill>
                <a:latin typeface="+mn-lt"/>
              </a:defRPr>
            </a:lvl2pPr>
            <a:lvl3pPr marL="1143000" indent="-228600" algn="l" rtl="0" fontAlgn="base">
              <a:spcBef>
                <a:spcPct val="20000"/>
              </a:spcBef>
              <a:spcAft>
                <a:spcPct val="0"/>
              </a:spcAft>
              <a:buFont typeface="Constantia" pitchFamily="18" charset="0"/>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lvl="1">
              <a:lnSpc>
                <a:spcPct val="80000"/>
              </a:lnSpc>
            </a:pPr>
            <a:r>
              <a:rPr lang="fr-FR" smtClean="0"/>
              <a:t>Les homosexuels exclusifs dans l’année ont commencé leur vie homosexuelle plus tôt que les bisexuels.</a:t>
            </a:r>
          </a:p>
          <a:p>
            <a:pPr lvl="1">
              <a:lnSpc>
                <a:spcPct val="80000"/>
              </a:lnSpc>
            </a:pPr>
            <a:r>
              <a:rPr lang="fr-FR" smtClean="0"/>
              <a:t>Les homosexuels exclusifs dans l’année ont eu deux fois plus de partenaires sexuels au cours de leur vie, et moins de partenaires sexuelles féminines, que les bisexuels.</a:t>
            </a:r>
          </a:p>
          <a:p>
            <a:pPr lvl="1">
              <a:lnSpc>
                <a:spcPct val="80000"/>
              </a:lnSpc>
            </a:pPr>
            <a:r>
              <a:rPr lang="fr-FR" smtClean="0"/>
              <a:t>La situation est inversée pour les bisexuels ayant une partenaire régulière femme.</a:t>
            </a:r>
            <a:endParaRPr lang="fr-FR" dirty="0"/>
          </a:p>
        </p:txBody>
      </p:sp>
    </p:spTree>
    <p:extLst>
      <p:ext uri="{BB962C8B-B14F-4D97-AF65-F5344CB8AC3E}">
        <p14:creationId xmlns:p14="http://schemas.microsoft.com/office/powerpoint/2010/main" val="1449829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12</a:t>
            </a:fld>
            <a:endParaRPr lang="fr-FR"/>
          </a:p>
        </p:txBody>
      </p:sp>
      <p:sp>
        <p:nvSpPr>
          <p:cNvPr id="6" name="Rectangle 2"/>
          <p:cNvSpPr>
            <a:spLocks noGrp="1" noChangeArrowheads="1"/>
          </p:cNvSpPr>
          <p:nvPr>
            <p:ph type="title"/>
          </p:nvPr>
        </p:nvSpPr>
        <p:spPr>
          <a:xfrm>
            <a:off x="898412" y="0"/>
            <a:ext cx="8229600" cy="936625"/>
          </a:xfrm>
        </p:spPr>
        <p:txBody>
          <a:bodyPr/>
          <a:lstStyle/>
          <a:p>
            <a:r>
              <a:rPr lang="fr-FR" sz="3200" dirty="0"/>
              <a:t>Des différences entre pôles </a:t>
            </a:r>
            <a:r>
              <a:rPr lang="fr-FR" sz="3200" dirty="0" smtClean="0"/>
              <a:t/>
            </a:r>
            <a:br>
              <a:rPr lang="fr-FR" sz="3200" dirty="0" smtClean="0"/>
            </a:br>
            <a:r>
              <a:rPr lang="fr-FR" sz="3200" dirty="0" smtClean="0"/>
              <a:t>dans </a:t>
            </a:r>
            <a:r>
              <a:rPr lang="fr-FR" sz="3200" dirty="0"/>
              <a:t>les biographies sexuelles </a:t>
            </a:r>
            <a:r>
              <a:rPr lang="fr-FR" sz="3200" dirty="0" smtClean="0"/>
              <a:t>(2)  </a:t>
            </a:r>
            <a:endParaRPr lang="fr-FR" sz="1800" dirty="0"/>
          </a:p>
        </p:txBody>
      </p:sp>
      <p:graphicFrame>
        <p:nvGraphicFramePr>
          <p:cNvPr id="7" name="Group 71"/>
          <p:cNvGraphicFramePr>
            <a:graphicFrameLocks noGrp="1"/>
          </p:cNvGraphicFramePr>
          <p:nvPr>
            <p:extLst>
              <p:ext uri="{D42A27DB-BD31-4B8C-83A1-F6EECF244321}">
                <p14:modId xmlns:p14="http://schemas.microsoft.com/office/powerpoint/2010/main" val="972490799"/>
              </p:ext>
            </p:extLst>
          </p:nvPr>
        </p:nvGraphicFramePr>
        <p:xfrm>
          <a:off x="179388" y="3411538"/>
          <a:ext cx="4038600" cy="3041651"/>
        </p:xfrm>
        <a:graphic>
          <a:graphicData uri="http://schemas.openxmlformats.org/drawingml/2006/table">
            <a:tbl>
              <a:tblPr/>
              <a:tblGrid>
                <a:gridCol w="1009650"/>
                <a:gridCol w="1009650"/>
                <a:gridCol w="1009650"/>
                <a:gridCol w="1009650"/>
              </a:tblGrid>
              <a:tr h="1014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Calibri" pitchFamily="34"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rPr>
                        <a:t>Pas de RS </a:t>
                      </a:r>
                      <a:r>
                        <a:rPr kumimoji="0" lang="fr-FR" sz="1800" b="1" i="0" u="none" strike="noStrike" cap="none" normalizeH="0" baseline="0" dirty="0" smtClean="0">
                          <a:ln>
                            <a:noFill/>
                          </a:ln>
                          <a:solidFill>
                            <a:schemeClr val="tx1"/>
                          </a:solidFill>
                          <a:effectLst/>
                          <a:latin typeface="Arial Unicode MS" pitchFamily="34" charset="-128"/>
                        </a:rPr>
                        <a:t>♀</a:t>
                      </a: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rPr>
                        <a:t>RS </a:t>
                      </a:r>
                      <a:r>
                        <a:rPr kumimoji="0" lang="fr-FR" sz="1800" b="1" i="0" u="none" strike="noStrike" cap="none" normalizeH="0" baseline="0" dirty="0" smtClean="0">
                          <a:ln>
                            <a:noFill/>
                          </a:ln>
                          <a:solidFill>
                            <a:schemeClr val="tx1"/>
                          </a:solidFill>
                          <a:effectLst/>
                          <a:latin typeface="Arial Unicode MS" pitchFamily="34" charset="-128"/>
                        </a:rPr>
                        <a:t>♀</a:t>
                      </a:r>
                      <a:r>
                        <a:rPr kumimoji="0" lang="fr-FR" sz="1800" b="1" i="0" u="none" strike="noStrike" cap="none" normalizeH="0" baseline="0" dirty="0" smtClean="0">
                          <a:ln>
                            <a:noFill/>
                          </a:ln>
                          <a:solidFill>
                            <a:schemeClr val="tx1"/>
                          </a:solidFill>
                          <a:effectLst/>
                          <a:latin typeface="Calibri" pitchFamily="34" charset="0"/>
                        </a:rPr>
                        <a:t> </a:t>
                      </a:r>
                      <a:br>
                        <a:rPr kumimoji="0" lang="fr-FR" sz="1800" b="1" i="0" u="none" strike="noStrike" cap="none" normalizeH="0" baseline="0" dirty="0" smtClean="0">
                          <a:ln>
                            <a:noFill/>
                          </a:ln>
                          <a:solidFill>
                            <a:schemeClr val="tx1"/>
                          </a:solidFill>
                          <a:effectLst/>
                          <a:latin typeface="Calibri" pitchFamily="34" charset="0"/>
                        </a:rPr>
                      </a:br>
                      <a:r>
                        <a:rPr kumimoji="0" lang="fr-FR" sz="1800" b="1" i="0" u="none" strike="noStrike" cap="none" normalizeH="0" baseline="0" dirty="0" smtClean="0">
                          <a:ln>
                            <a:noFill/>
                          </a:ln>
                          <a:solidFill>
                            <a:schemeClr val="tx1"/>
                          </a:solidFill>
                          <a:effectLst/>
                          <a:latin typeface="Calibri" pitchFamily="34" charset="0"/>
                        </a:rPr>
                        <a:t>sans reg</a:t>
                      </a: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Calibri" pitchFamily="34" charset="0"/>
                        </a:rPr>
                        <a:t>RS </a:t>
                      </a:r>
                      <a:r>
                        <a:rPr kumimoji="0" lang="fr-FR" sz="1800" b="1" i="0" u="none" strike="noStrike" cap="none" normalizeH="0" baseline="0" smtClean="0">
                          <a:ln>
                            <a:noFill/>
                          </a:ln>
                          <a:solidFill>
                            <a:schemeClr val="tx1"/>
                          </a:solidFill>
                          <a:effectLst/>
                          <a:latin typeface="Arial Unicode MS" pitchFamily="34" charset="-128"/>
                        </a:rPr>
                        <a:t>♀</a:t>
                      </a:r>
                      <a:r>
                        <a:rPr kumimoji="0" lang="fr-FR" sz="1800" b="1" i="0" u="none" strike="noStrike" cap="none" normalizeH="0" baseline="0" smtClean="0">
                          <a:ln>
                            <a:noFill/>
                          </a:ln>
                          <a:solidFill>
                            <a:schemeClr val="tx1"/>
                          </a:solidFill>
                          <a:effectLst/>
                          <a:latin typeface="Calibri" pitchFamily="34" charset="0"/>
                        </a:rPr>
                        <a:t> </a:t>
                      </a:r>
                      <a:br>
                        <a:rPr kumimoji="0" lang="fr-FR" sz="1800" b="1" i="0" u="none" strike="noStrike" cap="none" normalizeH="0" baseline="0" smtClean="0">
                          <a:ln>
                            <a:noFill/>
                          </a:ln>
                          <a:solidFill>
                            <a:schemeClr val="tx1"/>
                          </a:solidFill>
                          <a:effectLst/>
                          <a:latin typeface="Calibri" pitchFamily="34" charset="0"/>
                        </a:rPr>
                      </a:br>
                      <a:r>
                        <a:rPr kumimoji="0" lang="fr-FR" sz="1800" b="1" i="0" u="none" strike="noStrike" cap="none" normalizeH="0" baseline="0" smtClean="0">
                          <a:ln>
                            <a:noFill/>
                          </a:ln>
                          <a:solidFill>
                            <a:schemeClr val="tx1"/>
                          </a:solidFill>
                          <a:effectLst/>
                          <a:latin typeface="Calibri" pitchFamily="34" charset="0"/>
                        </a:rPr>
                        <a:t>+ reg</a:t>
                      </a:r>
                    </a:p>
                  </a:txBody>
                  <a:tcPr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0128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Calibri" pitchFamily="34" charset="0"/>
                        </a:rPr>
                        <a:t>RS </a:t>
                      </a:r>
                      <a:r>
                        <a:rPr kumimoji="0" lang="fr-FR" sz="1800" b="1" i="0" u="none" strike="noStrike" cap="none" normalizeH="0" baseline="0" smtClean="0">
                          <a:ln>
                            <a:noFill/>
                          </a:ln>
                          <a:solidFill>
                            <a:schemeClr val="tx1"/>
                          </a:solidFill>
                          <a:effectLst/>
                          <a:latin typeface="Arial Unicode MS" pitchFamily="34" charset="-128"/>
                        </a:rPr>
                        <a:t>♂</a:t>
                      </a:r>
                      <a:r>
                        <a:rPr kumimoji="0" lang="fr-FR" sz="1800" b="1" i="0" u="none" strike="noStrike" cap="none" normalizeH="0" baseline="0" smtClean="0">
                          <a:ln>
                            <a:noFill/>
                          </a:ln>
                          <a:solidFill>
                            <a:schemeClr val="tx1"/>
                          </a:solidFill>
                          <a:effectLst/>
                          <a:latin typeface="Calibri" pitchFamily="34" charset="0"/>
                        </a:rPr>
                        <a:t> </a:t>
                      </a:r>
                      <a:br>
                        <a:rPr kumimoji="0" lang="fr-FR" sz="1800" b="1" i="0" u="none" strike="noStrike" cap="none" normalizeH="0" baseline="0" smtClean="0">
                          <a:ln>
                            <a:noFill/>
                          </a:ln>
                          <a:solidFill>
                            <a:schemeClr val="tx1"/>
                          </a:solidFill>
                          <a:effectLst/>
                          <a:latin typeface="Calibri" pitchFamily="34" charset="0"/>
                        </a:rPr>
                      </a:br>
                      <a:r>
                        <a:rPr kumimoji="0" lang="fr-FR" sz="1800" b="1" i="0" u="none" strike="noStrike" cap="none" normalizeH="0" baseline="0" smtClean="0">
                          <a:ln>
                            <a:noFill/>
                          </a:ln>
                          <a:solidFill>
                            <a:schemeClr val="tx1"/>
                          </a:solidFill>
                          <a:effectLst/>
                          <a:latin typeface="Calibri" pitchFamily="34" charset="0"/>
                        </a:rPr>
                        <a:t>sans reg</a:t>
                      </a:r>
                    </a:p>
                  </a:txBody>
                  <a:tcPr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smtClean="0">
                          <a:ln>
                            <a:noFill/>
                          </a:ln>
                          <a:solidFill>
                            <a:schemeClr val="tx1"/>
                          </a:solidFill>
                          <a:effectLst/>
                          <a:latin typeface="Calibri" pitchFamily="34" charset="0"/>
                        </a:rPr>
                        <a:t>81,3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smtClean="0">
                          <a:ln>
                            <a:noFill/>
                          </a:ln>
                          <a:solidFill>
                            <a:schemeClr val="tx1"/>
                          </a:solidFill>
                          <a:effectLst/>
                          <a:latin typeface="Calibri" pitchFamily="34" charset="0"/>
                        </a:rPr>
                        <a:t>60,0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smtClean="0">
                          <a:ln>
                            <a:noFill/>
                          </a:ln>
                          <a:solidFill>
                            <a:schemeClr val="tx1"/>
                          </a:solidFill>
                          <a:effectLst/>
                          <a:latin typeface="Calibri" pitchFamily="34" charset="0"/>
                        </a:rPr>
                        <a:t>21,1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10144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Calibri" pitchFamily="34" charset="0"/>
                        </a:rPr>
                        <a:t>RS </a:t>
                      </a:r>
                      <a:r>
                        <a:rPr kumimoji="0" lang="fr-FR" sz="1800" b="1" i="0" u="none" strike="noStrike" cap="none" normalizeH="0" baseline="0" smtClean="0">
                          <a:ln>
                            <a:noFill/>
                          </a:ln>
                          <a:solidFill>
                            <a:schemeClr val="tx1"/>
                          </a:solidFill>
                          <a:effectLst/>
                          <a:latin typeface="Arial Unicode MS" pitchFamily="34" charset="-128"/>
                        </a:rPr>
                        <a:t>♂</a:t>
                      </a:r>
                      <a:r>
                        <a:rPr kumimoji="0" lang="fr-FR" sz="1800" b="1" i="0" u="none" strike="noStrike" cap="none" normalizeH="0" baseline="0" smtClean="0">
                          <a:ln>
                            <a:noFill/>
                          </a:ln>
                          <a:solidFill>
                            <a:schemeClr val="tx1"/>
                          </a:solidFill>
                          <a:effectLst/>
                          <a:latin typeface="Calibri" pitchFamily="34" charset="0"/>
                        </a:rPr>
                        <a:t> </a:t>
                      </a:r>
                      <a:br>
                        <a:rPr kumimoji="0" lang="fr-FR" sz="1800" b="1" i="0" u="none" strike="noStrike" cap="none" normalizeH="0" baseline="0" smtClean="0">
                          <a:ln>
                            <a:noFill/>
                          </a:ln>
                          <a:solidFill>
                            <a:schemeClr val="tx1"/>
                          </a:solidFill>
                          <a:effectLst/>
                          <a:latin typeface="Calibri" pitchFamily="34" charset="0"/>
                        </a:rPr>
                      </a:br>
                      <a:r>
                        <a:rPr kumimoji="0" lang="fr-FR" sz="1800" b="1" i="0" u="none" strike="noStrike" cap="none" normalizeH="0" baseline="0" smtClean="0">
                          <a:ln>
                            <a:noFill/>
                          </a:ln>
                          <a:solidFill>
                            <a:schemeClr val="tx1"/>
                          </a:solidFill>
                          <a:effectLst/>
                          <a:latin typeface="Calibri" pitchFamily="34" charset="0"/>
                        </a:rPr>
                        <a:t>+ reg </a:t>
                      </a:r>
                    </a:p>
                  </a:txBody>
                  <a:tcPr anchor="ct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smtClean="0">
                          <a:ln>
                            <a:noFill/>
                          </a:ln>
                          <a:solidFill>
                            <a:schemeClr val="tx1"/>
                          </a:solidFill>
                          <a:effectLst/>
                          <a:latin typeface="Calibri" pitchFamily="34" charset="0"/>
                        </a:rPr>
                        <a:t>82,9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smtClean="0">
                          <a:ln>
                            <a:noFill/>
                          </a:ln>
                          <a:solidFill>
                            <a:schemeClr val="tx1"/>
                          </a:solidFill>
                          <a:effectLst/>
                          <a:latin typeface="Calibri" pitchFamily="34" charset="0"/>
                        </a:rPr>
                        <a:t>67,4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smtClean="0">
                          <a:ln>
                            <a:noFill/>
                          </a:ln>
                          <a:solidFill>
                            <a:schemeClr val="tx1"/>
                          </a:solidFill>
                          <a:effectLst/>
                          <a:latin typeface="Calibri" pitchFamily="34" charset="0"/>
                        </a:rPr>
                        <a:t>45,2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bl>
          </a:graphicData>
        </a:graphic>
      </p:graphicFrame>
      <p:sp>
        <p:nvSpPr>
          <p:cNvPr id="8" name="Text Box 31"/>
          <p:cNvSpPr txBox="1">
            <a:spLocks noChangeArrowheads="1"/>
          </p:cNvSpPr>
          <p:nvPr/>
        </p:nvSpPr>
        <p:spPr bwMode="auto">
          <a:xfrm>
            <a:off x="457200" y="342265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b="1" dirty="0">
                <a:latin typeface="Calibri" pitchFamily="34" charset="0"/>
              </a:rPr>
              <a:t>rapport anal réceptif</a:t>
            </a:r>
          </a:p>
        </p:txBody>
      </p:sp>
      <p:graphicFrame>
        <p:nvGraphicFramePr>
          <p:cNvPr id="9" name="Group 74"/>
          <p:cNvGraphicFramePr>
            <a:graphicFrameLocks noGrp="1"/>
          </p:cNvGraphicFramePr>
          <p:nvPr>
            <p:extLst>
              <p:ext uri="{D42A27DB-BD31-4B8C-83A1-F6EECF244321}">
                <p14:modId xmlns:p14="http://schemas.microsoft.com/office/powerpoint/2010/main" val="4246754904"/>
              </p:ext>
            </p:extLst>
          </p:nvPr>
        </p:nvGraphicFramePr>
        <p:xfrm>
          <a:off x="4786313" y="3411538"/>
          <a:ext cx="4038600" cy="3041651"/>
        </p:xfrm>
        <a:graphic>
          <a:graphicData uri="http://schemas.openxmlformats.org/drawingml/2006/table">
            <a:tbl>
              <a:tblPr/>
              <a:tblGrid>
                <a:gridCol w="1009650"/>
                <a:gridCol w="1009650"/>
                <a:gridCol w="1009650"/>
                <a:gridCol w="1009650"/>
              </a:tblGrid>
              <a:tr h="1003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Calibri" pitchFamily="34"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rPr>
                        <a:t>Pas de RS </a:t>
                      </a:r>
                      <a:r>
                        <a:rPr kumimoji="0" lang="fr-FR" sz="1800" b="1" i="0" u="none" strike="noStrike" cap="none" normalizeH="0" baseline="0" dirty="0" smtClean="0">
                          <a:ln>
                            <a:noFill/>
                          </a:ln>
                          <a:solidFill>
                            <a:schemeClr val="tx1"/>
                          </a:solidFill>
                          <a:effectLst/>
                          <a:latin typeface="Arial Unicode MS" pitchFamily="34" charset="-128"/>
                        </a:rPr>
                        <a:t>♀</a:t>
                      </a: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rPr>
                        <a:t>RS </a:t>
                      </a:r>
                      <a:r>
                        <a:rPr kumimoji="0" lang="fr-FR" sz="1800" b="1" i="0" u="none" strike="noStrike" cap="none" normalizeH="0" baseline="0" dirty="0" smtClean="0">
                          <a:ln>
                            <a:noFill/>
                          </a:ln>
                          <a:solidFill>
                            <a:schemeClr val="tx1"/>
                          </a:solidFill>
                          <a:effectLst/>
                          <a:latin typeface="Arial Unicode MS" pitchFamily="34" charset="-128"/>
                        </a:rPr>
                        <a:t>♀</a:t>
                      </a:r>
                      <a:r>
                        <a:rPr kumimoji="0" lang="fr-FR" sz="1800" b="1" i="0" u="none" strike="noStrike" cap="none" normalizeH="0" baseline="0" dirty="0" smtClean="0">
                          <a:ln>
                            <a:noFill/>
                          </a:ln>
                          <a:solidFill>
                            <a:schemeClr val="tx1"/>
                          </a:solidFill>
                          <a:effectLst/>
                          <a:latin typeface="Calibri" pitchFamily="34" charset="0"/>
                        </a:rPr>
                        <a:t> </a:t>
                      </a:r>
                      <a:br>
                        <a:rPr kumimoji="0" lang="fr-FR" sz="1800" b="1" i="0" u="none" strike="noStrike" cap="none" normalizeH="0" baseline="0" dirty="0" smtClean="0">
                          <a:ln>
                            <a:noFill/>
                          </a:ln>
                          <a:solidFill>
                            <a:schemeClr val="tx1"/>
                          </a:solidFill>
                          <a:effectLst/>
                          <a:latin typeface="Calibri" pitchFamily="34" charset="0"/>
                        </a:rPr>
                      </a:br>
                      <a:r>
                        <a:rPr kumimoji="0" lang="fr-FR" sz="1800" b="1" i="0" u="none" strike="noStrike" cap="none" normalizeH="0" baseline="0" dirty="0" smtClean="0">
                          <a:ln>
                            <a:noFill/>
                          </a:ln>
                          <a:solidFill>
                            <a:schemeClr val="tx1"/>
                          </a:solidFill>
                          <a:effectLst/>
                          <a:latin typeface="Calibri" pitchFamily="34" charset="0"/>
                        </a:rPr>
                        <a:t>sans reg</a:t>
                      </a: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Calibri" pitchFamily="34" charset="0"/>
                        </a:rPr>
                        <a:t>RS </a:t>
                      </a:r>
                      <a:r>
                        <a:rPr kumimoji="0" lang="fr-FR" sz="1800" b="1" i="0" u="none" strike="noStrike" cap="none" normalizeH="0" baseline="0" smtClean="0">
                          <a:ln>
                            <a:noFill/>
                          </a:ln>
                          <a:solidFill>
                            <a:schemeClr val="tx1"/>
                          </a:solidFill>
                          <a:effectLst/>
                          <a:latin typeface="Arial Unicode MS" pitchFamily="34" charset="-128"/>
                        </a:rPr>
                        <a:t>♀</a:t>
                      </a:r>
                      <a:r>
                        <a:rPr kumimoji="0" lang="fr-FR" sz="1800" b="1" i="0" u="none" strike="noStrike" cap="none" normalizeH="0" baseline="0" smtClean="0">
                          <a:ln>
                            <a:noFill/>
                          </a:ln>
                          <a:solidFill>
                            <a:schemeClr val="tx1"/>
                          </a:solidFill>
                          <a:effectLst/>
                          <a:latin typeface="Calibri" pitchFamily="34" charset="0"/>
                        </a:rPr>
                        <a:t> </a:t>
                      </a:r>
                      <a:br>
                        <a:rPr kumimoji="0" lang="fr-FR" sz="1800" b="1" i="0" u="none" strike="noStrike" cap="none" normalizeH="0" baseline="0" smtClean="0">
                          <a:ln>
                            <a:noFill/>
                          </a:ln>
                          <a:solidFill>
                            <a:schemeClr val="tx1"/>
                          </a:solidFill>
                          <a:effectLst/>
                          <a:latin typeface="Calibri" pitchFamily="34" charset="0"/>
                        </a:rPr>
                      </a:br>
                      <a:r>
                        <a:rPr kumimoji="0" lang="fr-FR" sz="1800" b="1" i="0" u="none" strike="noStrike" cap="none" normalizeH="0" baseline="0" smtClean="0">
                          <a:ln>
                            <a:noFill/>
                          </a:ln>
                          <a:solidFill>
                            <a:schemeClr val="tx1"/>
                          </a:solidFill>
                          <a:effectLst/>
                          <a:latin typeface="Calibri" pitchFamily="34" charset="0"/>
                        </a:rPr>
                        <a:t>+ reg</a:t>
                      </a:r>
                    </a:p>
                  </a:txBody>
                  <a:tcPr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0017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Calibri" pitchFamily="34" charset="0"/>
                        </a:rPr>
                        <a:t>RS </a:t>
                      </a:r>
                      <a:r>
                        <a:rPr kumimoji="0" lang="fr-FR" sz="1800" b="1" i="0" u="none" strike="noStrike" cap="none" normalizeH="0" baseline="0" smtClean="0">
                          <a:ln>
                            <a:noFill/>
                          </a:ln>
                          <a:solidFill>
                            <a:schemeClr val="tx1"/>
                          </a:solidFill>
                          <a:effectLst/>
                          <a:latin typeface="Arial Unicode MS" pitchFamily="34" charset="-128"/>
                        </a:rPr>
                        <a:t>♂</a:t>
                      </a:r>
                      <a:r>
                        <a:rPr kumimoji="0" lang="fr-FR" sz="1800" b="1" i="0" u="none" strike="noStrike" cap="none" normalizeH="0" baseline="0" smtClean="0">
                          <a:ln>
                            <a:noFill/>
                          </a:ln>
                          <a:solidFill>
                            <a:schemeClr val="tx1"/>
                          </a:solidFill>
                          <a:effectLst/>
                          <a:latin typeface="Calibri" pitchFamily="34" charset="0"/>
                        </a:rPr>
                        <a:t> </a:t>
                      </a:r>
                      <a:br>
                        <a:rPr kumimoji="0" lang="fr-FR" sz="1800" b="1" i="0" u="none" strike="noStrike" cap="none" normalizeH="0" baseline="0" smtClean="0">
                          <a:ln>
                            <a:noFill/>
                          </a:ln>
                          <a:solidFill>
                            <a:schemeClr val="tx1"/>
                          </a:solidFill>
                          <a:effectLst/>
                          <a:latin typeface="Calibri" pitchFamily="34" charset="0"/>
                        </a:rPr>
                      </a:br>
                      <a:r>
                        <a:rPr kumimoji="0" lang="fr-FR" sz="1800" b="1" i="0" u="none" strike="noStrike" cap="none" normalizeH="0" baseline="0" smtClean="0">
                          <a:ln>
                            <a:noFill/>
                          </a:ln>
                          <a:solidFill>
                            <a:schemeClr val="tx1"/>
                          </a:solidFill>
                          <a:effectLst/>
                          <a:latin typeface="Calibri" pitchFamily="34" charset="0"/>
                        </a:rPr>
                        <a:t>sans reg</a:t>
                      </a:r>
                    </a:p>
                  </a:txBody>
                  <a:tcPr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smtClean="0">
                          <a:ln>
                            <a:noFill/>
                          </a:ln>
                          <a:solidFill>
                            <a:schemeClr val="tx1"/>
                          </a:solidFill>
                          <a:effectLst/>
                          <a:latin typeface="Calibri" pitchFamily="34" charset="0"/>
                        </a:rPr>
                        <a:t>37,5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smtClean="0">
                          <a:ln>
                            <a:noFill/>
                          </a:ln>
                          <a:solidFill>
                            <a:schemeClr val="tx1"/>
                          </a:solidFill>
                          <a:effectLst/>
                          <a:latin typeface="Calibri" pitchFamily="34" charset="0"/>
                        </a:rPr>
                        <a:t>50,0</a:t>
                      </a:r>
                      <a:r>
                        <a:rPr kumimoji="0" lang="fr-FR" sz="1400" b="0" i="1" u="none" strike="noStrike" cap="none" normalizeH="0" baseline="0" dirty="0" smtClean="0">
                          <a:ln>
                            <a:noFill/>
                          </a:ln>
                          <a:solidFill>
                            <a:schemeClr val="tx1"/>
                          </a:solidFill>
                          <a:effectLst/>
                          <a:latin typeface="Calibri"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smtClean="0">
                          <a:ln>
                            <a:noFill/>
                          </a:ln>
                          <a:solidFill>
                            <a:schemeClr val="tx1"/>
                          </a:solidFill>
                          <a:effectLst/>
                          <a:latin typeface="Calibri" pitchFamily="34" charset="0"/>
                        </a:rPr>
                        <a:t>78,9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r>
              <a:tr h="10366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Calibri" pitchFamily="34" charset="0"/>
                        </a:rPr>
                        <a:t>RS </a:t>
                      </a:r>
                      <a:r>
                        <a:rPr kumimoji="0" lang="fr-FR" sz="1800" b="1" i="0" u="none" strike="noStrike" cap="none" normalizeH="0" baseline="0" smtClean="0">
                          <a:ln>
                            <a:noFill/>
                          </a:ln>
                          <a:solidFill>
                            <a:schemeClr val="tx1"/>
                          </a:solidFill>
                          <a:effectLst/>
                          <a:latin typeface="Arial Unicode MS" pitchFamily="34" charset="-128"/>
                        </a:rPr>
                        <a:t>♂</a:t>
                      </a:r>
                      <a:r>
                        <a:rPr kumimoji="0" lang="fr-FR" sz="1800" b="1" i="0" u="none" strike="noStrike" cap="none" normalizeH="0" baseline="0" smtClean="0">
                          <a:ln>
                            <a:noFill/>
                          </a:ln>
                          <a:solidFill>
                            <a:schemeClr val="tx1"/>
                          </a:solidFill>
                          <a:effectLst/>
                          <a:latin typeface="Calibri" pitchFamily="34" charset="0"/>
                        </a:rPr>
                        <a:t> </a:t>
                      </a:r>
                      <a:br>
                        <a:rPr kumimoji="0" lang="fr-FR" sz="1800" b="1" i="0" u="none" strike="noStrike" cap="none" normalizeH="0" baseline="0" smtClean="0">
                          <a:ln>
                            <a:noFill/>
                          </a:ln>
                          <a:solidFill>
                            <a:schemeClr val="tx1"/>
                          </a:solidFill>
                          <a:effectLst/>
                          <a:latin typeface="Calibri" pitchFamily="34" charset="0"/>
                        </a:rPr>
                      </a:br>
                      <a:r>
                        <a:rPr kumimoji="0" lang="fr-FR" sz="1800" b="1" i="0" u="none" strike="noStrike" cap="none" normalizeH="0" baseline="0" smtClean="0">
                          <a:ln>
                            <a:noFill/>
                          </a:ln>
                          <a:solidFill>
                            <a:schemeClr val="tx1"/>
                          </a:solidFill>
                          <a:effectLst/>
                          <a:latin typeface="Calibri" pitchFamily="34" charset="0"/>
                        </a:rPr>
                        <a:t>+ reg </a:t>
                      </a:r>
                    </a:p>
                  </a:txBody>
                  <a:tcPr anchor="ct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smtClean="0">
                          <a:ln>
                            <a:noFill/>
                          </a:ln>
                          <a:solidFill>
                            <a:schemeClr val="tx1"/>
                          </a:solidFill>
                          <a:effectLst/>
                          <a:latin typeface="Calibri" pitchFamily="34" charset="0"/>
                        </a:rPr>
                        <a:t>37,1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smtClean="0">
                          <a:ln>
                            <a:noFill/>
                          </a:ln>
                          <a:solidFill>
                            <a:schemeClr val="tx1"/>
                          </a:solidFill>
                          <a:effectLst/>
                          <a:latin typeface="Calibri" pitchFamily="34" charset="0"/>
                        </a:rPr>
                        <a:t>53,5</a:t>
                      </a:r>
                      <a:endParaRPr kumimoji="0" lang="fr-FR" sz="1400" b="0" i="1"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smtClean="0">
                          <a:ln>
                            <a:noFill/>
                          </a:ln>
                          <a:solidFill>
                            <a:schemeClr val="tx1"/>
                          </a:solidFill>
                          <a:effectLst/>
                          <a:latin typeface="Calibri" pitchFamily="34" charset="0"/>
                        </a:rPr>
                        <a:t>66,1</a:t>
                      </a:r>
                      <a:endParaRPr kumimoji="0" lang="fr-FR" sz="1400" b="0" i="1"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bl>
          </a:graphicData>
        </a:graphic>
      </p:graphicFrame>
      <p:sp>
        <p:nvSpPr>
          <p:cNvPr id="10" name="Text Box 60"/>
          <p:cNvSpPr txBox="1">
            <a:spLocks noChangeArrowheads="1"/>
          </p:cNvSpPr>
          <p:nvPr/>
        </p:nvSpPr>
        <p:spPr bwMode="auto">
          <a:xfrm>
            <a:off x="5105400" y="342265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b="1" dirty="0">
                <a:latin typeface="Calibri" pitchFamily="34" charset="0"/>
              </a:rPr>
              <a:t>rapport anal </a:t>
            </a:r>
            <a:r>
              <a:rPr lang="fr-FR" b="1" dirty="0" err="1">
                <a:latin typeface="Calibri" pitchFamily="34" charset="0"/>
              </a:rPr>
              <a:t>insertif</a:t>
            </a:r>
            <a:endParaRPr lang="fr-FR" b="1" dirty="0">
              <a:latin typeface="Calibri" pitchFamily="34" charset="0"/>
            </a:endParaRPr>
          </a:p>
        </p:txBody>
      </p:sp>
      <p:sp>
        <p:nvSpPr>
          <p:cNvPr id="11" name="Rectangle 61"/>
          <p:cNvSpPr txBox="1">
            <a:spLocks noChangeArrowheads="1"/>
          </p:cNvSpPr>
          <p:nvPr/>
        </p:nvSpPr>
        <p:spPr bwMode="auto">
          <a:xfrm>
            <a:off x="457200" y="1125538"/>
            <a:ext cx="8229600" cy="158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Constantia" pitchFamily="18" charset="0"/>
              <a:buChar char="›"/>
              <a:defRPr sz="2400">
                <a:solidFill>
                  <a:schemeClr val="tx1"/>
                </a:solidFill>
                <a:latin typeface="+mn-lt"/>
                <a:ea typeface="+mn-ea"/>
                <a:cs typeface="+mn-cs"/>
              </a:defRPr>
            </a:lvl1pPr>
            <a:lvl2pPr marL="742950" indent="-285750" algn="l" rtl="0" fontAlgn="base">
              <a:spcBef>
                <a:spcPct val="20000"/>
              </a:spcBef>
              <a:spcAft>
                <a:spcPct val="0"/>
              </a:spcAft>
              <a:buFont typeface="Constantia" pitchFamily="18" charset="0"/>
              <a:buChar char="»"/>
              <a:defRPr sz="2000">
                <a:solidFill>
                  <a:schemeClr val="tx1"/>
                </a:solidFill>
                <a:latin typeface="+mn-lt"/>
              </a:defRPr>
            </a:lvl2pPr>
            <a:lvl3pPr marL="1143000" indent="-228600" algn="l" rtl="0" fontAlgn="base">
              <a:spcBef>
                <a:spcPct val="20000"/>
              </a:spcBef>
              <a:spcAft>
                <a:spcPct val="0"/>
              </a:spcAft>
              <a:buFont typeface="Constantia" pitchFamily="18" charset="0"/>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lnSpc>
                <a:spcPct val="90000"/>
              </a:lnSpc>
              <a:buFontTx/>
              <a:buNone/>
            </a:pPr>
            <a:endParaRPr lang="fr-FR" smtClean="0"/>
          </a:p>
          <a:p>
            <a:pPr lvl="1">
              <a:lnSpc>
                <a:spcPct val="90000"/>
              </a:lnSpc>
            </a:pPr>
            <a:r>
              <a:rPr lang="fr-FR" smtClean="0"/>
              <a:t>Plus de déclarations de rapport anal (au cours du dernier mois) réceptif pour les homosexuels exclusifs et insertif pour les bisexuels.</a:t>
            </a:r>
            <a:endParaRPr lang="fr-FR"/>
          </a:p>
        </p:txBody>
      </p:sp>
      <p:sp>
        <p:nvSpPr>
          <p:cNvPr id="12" name="Text Box 62"/>
          <p:cNvSpPr txBox="1">
            <a:spLocks noChangeArrowheads="1"/>
          </p:cNvSpPr>
          <p:nvPr/>
        </p:nvSpPr>
        <p:spPr bwMode="auto">
          <a:xfrm>
            <a:off x="381000" y="27813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b="1" dirty="0">
                <a:latin typeface="Calibri" pitchFamily="34" charset="0"/>
                <a:cs typeface="Calibri" pitchFamily="34" charset="0"/>
              </a:rPr>
              <a:t>Parmi les HSH ayant eu au moins un RS avec un homme au cours du mois, </a:t>
            </a:r>
            <a:endParaRPr lang="fr-FR" b="1" dirty="0" smtClean="0">
              <a:latin typeface="Calibri" pitchFamily="34" charset="0"/>
              <a:cs typeface="Calibri" pitchFamily="34" charset="0"/>
            </a:endParaRPr>
          </a:p>
          <a:p>
            <a:pPr algn="ctr"/>
            <a:r>
              <a:rPr lang="fr-FR" b="1" dirty="0" smtClean="0">
                <a:latin typeface="Calibri" pitchFamily="34" charset="0"/>
                <a:cs typeface="Calibri" pitchFamily="34" charset="0"/>
              </a:rPr>
              <a:t>proportion </a:t>
            </a:r>
            <a:r>
              <a:rPr lang="fr-FR" b="1" dirty="0">
                <a:latin typeface="Calibri" pitchFamily="34" charset="0"/>
                <a:cs typeface="Calibri" pitchFamily="34" charset="0"/>
              </a:rPr>
              <a:t>ayant pratiqué un</a:t>
            </a:r>
          </a:p>
        </p:txBody>
      </p:sp>
    </p:spTree>
    <p:extLst>
      <p:ext uri="{BB962C8B-B14F-4D97-AF65-F5344CB8AC3E}">
        <p14:creationId xmlns:p14="http://schemas.microsoft.com/office/powerpoint/2010/main" val="300216502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r>
              <a:rPr lang="fr-FR" dirty="0" smtClean="0"/>
              <a:t>Les nouveaux outils de prévention du VIH</a:t>
            </a:r>
            <a:endParaRPr lang="fr-FR" dirty="0"/>
          </a:p>
        </p:txBody>
      </p:sp>
      <p:sp>
        <p:nvSpPr>
          <p:cNvPr id="7" name="Sous-titre 6"/>
          <p:cNvSpPr>
            <a:spLocks noGrp="1"/>
          </p:cNvSpPr>
          <p:nvPr>
            <p:ph type="subTitle" idx="1"/>
          </p:nvPr>
        </p:nvSpPr>
        <p:spPr/>
        <p:txBody>
          <a:bodyPr/>
          <a:lstStyle/>
          <a:p>
            <a:endParaRPr lang="fr-FR"/>
          </a:p>
        </p:txBody>
      </p:sp>
    </p:spTree>
    <p:extLst>
      <p:ext uri="{BB962C8B-B14F-4D97-AF65-F5344CB8AC3E}">
        <p14:creationId xmlns:p14="http://schemas.microsoft.com/office/powerpoint/2010/main" val="139877718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Nouveaux outils de prévention</a:t>
            </a:r>
            <a:endParaRPr lang="fr-FR" dirty="0"/>
          </a:p>
        </p:txBody>
      </p:sp>
      <p:sp>
        <p:nvSpPr>
          <p:cNvPr id="3" name="Espace réservé du contenu 2"/>
          <p:cNvSpPr>
            <a:spLocks noGrp="1"/>
          </p:cNvSpPr>
          <p:nvPr>
            <p:ph idx="1"/>
          </p:nvPr>
        </p:nvSpPr>
        <p:spPr/>
        <p:txBody>
          <a:bodyPr/>
          <a:lstStyle/>
          <a:p>
            <a:r>
              <a:rPr lang="fr-FR" dirty="0" smtClean="0"/>
              <a:t>Circoncision masculine</a:t>
            </a:r>
          </a:p>
          <a:p>
            <a:endParaRPr lang="fr-FR" dirty="0" smtClean="0"/>
          </a:p>
          <a:p>
            <a:r>
              <a:rPr lang="fr-FR" dirty="0" smtClean="0"/>
              <a:t>Microbicides</a:t>
            </a:r>
          </a:p>
          <a:p>
            <a:endParaRPr lang="fr-FR" dirty="0" smtClean="0"/>
          </a:p>
          <a:p>
            <a:r>
              <a:rPr lang="fr-FR" dirty="0" smtClean="0"/>
              <a:t>Vaccin</a:t>
            </a:r>
          </a:p>
          <a:p>
            <a:endParaRPr lang="fr-FR" dirty="0" smtClean="0"/>
          </a:p>
          <a:p>
            <a:r>
              <a:rPr lang="fr-FR" dirty="0" err="1" smtClean="0"/>
              <a:t>PreP</a:t>
            </a:r>
            <a:r>
              <a:rPr lang="fr-FR" dirty="0" smtClean="0"/>
              <a:t> (prophylaxie </a:t>
            </a:r>
            <a:r>
              <a:rPr lang="fr-FR" dirty="0" err="1" smtClean="0"/>
              <a:t>pre</a:t>
            </a:r>
            <a:r>
              <a:rPr lang="fr-FR" dirty="0" smtClean="0"/>
              <a:t>-exposition)</a:t>
            </a:r>
          </a:p>
          <a:p>
            <a:endParaRPr lang="fr-FR" dirty="0" smtClean="0"/>
          </a:p>
          <a:p>
            <a:r>
              <a:rPr lang="fr-FR" dirty="0" smtClean="0"/>
              <a:t>TasP (</a:t>
            </a:r>
            <a:r>
              <a:rPr lang="fr-FR" dirty="0" err="1" smtClean="0"/>
              <a:t>treatment</a:t>
            </a:r>
            <a:r>
              <a:rPr lang="fr-FR" dirty="0" smtClean="0"/>
              <a:t> as </a:t>
            </a:r>
            <a:r>
              <a:rPr lang="fr-FR" dirty="0" err="1" smtClean="0"/>
              <a:t>prevention</a:t>
            </a:r>
            <a:r>
              <a:rPr lang="fr-FR" dirty="0" smtClean="0"/>
              <a:t>)</a:t>
            </a:r>
          </a:p>
          <a:p>
            <a:endParaRPr lang="fr-FR" dirty="0"/>
          </a:p>
          <a:p>
            <a:pPr marL="0" indent="0">
              <a:buNone/>
            </a:pPr>
            <a:r>
              <a:rPr lang="fr-FR" dirty="0" smtClean="0"/>
              <a:t>…</a:t>
            </a:r>
          </a:p>
          <a:p>
            <a:endParaRPr lang="fr-FR"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14</a:t>
            </a:fld>
            <a:endParaRPr lang="fr-FR"/>
          </a:p>
        </p:txBody>
      </p:sp>
    </p:spTree>
    <p:extLst>
      <p:ext uri="{BB962C8B-B14F-4D97-AF65-F5344CB8AC3E}">
        <p14:creationId xmlns:p14="http://schemas.microsoft.com/office/powerpoint/2010/main" val="28444154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4"/>
          <p:cNvGraphicFramePr>
            <a:graphicFrameLocks noGrp="1" noChangeAspect="1"/>
          </p:cNvGraphicFramePr>
          <p:nvPr>
            <p:ph idx="1"/>
            <p:extLst>
              <p:ext uri="{D42A27DB-BD31-4B8C-83A1-F6EECF244321}">
                <p14:modId xmlns:p14="http://schemas.microsoft.com/office/powerpoint/2010/main" val="3092294821"/>
              </p:ext>
            </p:extLst>
          </p:nvPr>
        </p:nvGraphicFramePr>
        <p:xfrm>
          <a:off x="1043608" y="2097987"/>
          <a:ext cx="6091237"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p:txBody>
          <a:bodyPr/>
          <a:lstStyle/>
          <a:p>
            <a:r>
              <a:rPr lang="fr-FR" dirty="0" smtClean="0"/>
              <a:t>L’échec du préservatif ?</a:t>
            </a:r>
            <a:endParaRPr lang="fr-FR"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15</a:t>
            </a:fld>
            <a:endParaRPr lang="fr-FR"/>
          </a:p>
        </p:txBody>
      </p:sp>
      <p:sp>
        <p:nvSpPr>
          <p:cNvPr id="8" name="Text Box 7"/>
          <p:cNvSpPr txBox="1">
            <a:spLocks noChangeArrowheads="1"/>
          </p:cNvSpPr>
          <p:nvPr/>
        </p:nvSpPr>
        <p:spPr bwMode="auto">
          <a:xfrm>
            <a:off x="2389808" y="1372499"/>
            <a:ext cx="3419475" cy="1374775"/>
          </a:xfrm>
          <a:prstGeom prst="rect">
            <a:avLst/>
          </a:prstGeom>
          <a:solidFill>
            <a:schemeClr val="bg1"/>
          </a:solidFill>
          <a:ln w="63500">
            <a:solidFill>
              <a:srgbClr val="0000FF"/>
            </a:solidFill>
            <a:miter lim="800000"/>
            <a:headEnd/>
            <a:tailEnd/>
          </a:ln>
          <a:effectLst/>
        </p:spPr>
        <p:txBody>
          <a:bodyPr wrap="none" lIns="90000" tIns="46800" rIns="90000" bIns="46800">
            <a:spAutoFit/>
          </a:bodyPr>
          <a:lstStyle/>
          <a:p>
            <a:pPr algn="ctr"/>
            <a:r>
              <a:rPr lang="fr-CH" sz="2000" dirty="0" err="1"/>
              <a:t>Estimated</a:t>
            </a:r>
            <a:r>
              <a:rPr lang="fr-CH" sz="2000" dirty="0"/>
              <a:t> rate of HIV </a:t>
            </a:r>
            <a:r>
              <a:rPr lang="fr-CH" sz="2000" dirty="0" err="1"/>
              <a:t>after</a:t>
            </a:r>
            <a:endParaRPr lang="fr-CH" sz="2000" dirty="0"/>
          </a:p>
          <a:p>
            <a:pPr algn="ctr"/>
            <a:r>
              <a:rPr lang="fr-CH" sz="2000" dirty="0"/>
              <a:t>10 </a:t>
            </a:r>
            <a:r>
              <a:rPr lang="fr-CH" sz="2000" dirty="0" err="1"/>
              <a:t>years</a:t>
            </a:r>
            <a:r>
              <a:rPr lang="fr-CH" sz="2000" dirty="0"/>
              <a:t>’ cohabitation in a</a:t>
            </a:r>
          </a:p>
          <a:p>
            <a:pPr algn="ctr"/>
            <a:r>
              <a:rPr lang="fr-CH" sz="2000" dirty="0" err="1"/>
              <a:t>heterosexual</a:t>
            </a:r>
            <a:r>
              <a:rPr lang="fr-CH" sz="2000" dirty="0"/>
              <a:t> couple</a:t>
            </a:r>
            <a:r>
              <a:rPr lang="fr-CH" sz="2000" b="1" dirty="0"/>
              <a:t> </a:t>
            </a:r>
            <a:r>
              <a:rPr lang="fr-CH" sz="2000" b="1" dirty="0" err="1"/>
              <a:t>always</a:t>
            </a:r>
            <a:r>
              <a:rPr lang="fr-CH" sz="2000" b="1" dirty="0"/>
              <a:t/>
            </a:r>
            <a:br>
              <a:rPr lang="fr-CH" sz="2000" b="1" dirty="0"/>
            </a:br>
            <a:r>
              <a:rPr lang="fr-CH" sz="2000" b="1" dirty="0" err="1"/>
              <a:t>using</a:t>
            </a:r>
            <a:r>
              <a:rPr lang="fr-CH" sz="2000" b="1" dirty="0"/>
              <a:t> condoms</a:t>
            </a:r>
            <a:endParaRPr lang="fr-FR" sz="2000" b="1" dirty="0"/>
          </a:p>
        </p:txBody>
      </p:sp>
      <p:sp>
        <p:nvSpPr>
          <p:cNvPr id="9" name="Line 8"/>
          <p:cNvSpPr>
            <a:spLocks noChangeShapeType="1"/>
          </p:cNvSpPr>
          <p:nvPr/>
        </p:nvSpPr>
        <p:spPr bwMode="auto">
          <a:xfrm>
            <a:off x="4090020" y="2747274"/>
            <a:ext cx="215900" cy="2159000"/>
          </a:xfrm>
          <a:prstGeom prst="line">
            <a:avLst/>
          </a:prstGeom>
          <a:noFill/>
          <a:ln w="63500">
            <a:solidFill>
              <a:srgbClr val="0000FF"/>
            </a:solidFill>
            <a:round/>
            <a:headEnd/>
            <a:tailEnd type="triangle" w="med" len="med"/>
          </a:ln>
          <a:effectLst/>
        </p:spPr>
        <p:txBody>
          <a:bodyPr wrap="none" lIns="90000" tIns="46800" rIns="90000" bIns="46800">
            <a:spAutoFit/>
          </a:bodyPr>
          <a:lstStyle/>
          <a:p>
            <a:endParaRPr lang="fr-CH"/>
          </a:p>
        </p:txBody>
      </p:sp>
      <p:sp>
        <p:nvSpPr>
          <p:cNvPr id="10" name="Text Box 9"/>
          <p:cNvSpPr txBox="1">
            <a:spLocks noChangeArrowheads="1"/>
          </p:cNvSpPr>
          <p:nvPr/>
        </p:nvSpPr>
        <p:spPr bwMode="auto">
          <a:xfrm>
            <a:off x="5169520" y="5914337"/>
            <a:ext cx="2585236" cy="371513"/>
          </a:xfrm>
          <a:prstGeom prst="rect">
            <a:avLst/>
          </a:prstGeom>
          <a:noFill/>
          <a:ln w="12700">
            <a:noFill/>
            <a:miter lim="800000"/>
            <a:headEnd/>
            <a:tailEnd/>
          </a:ln>
          <a:effectLst/>
        </p:spPr>
        <p:txBody>
          <a:bodyPr wrap="none" lIns="90000" tIns="46800" rIns="90000" bIns="46800">
            <a:spAutoFit/>
          </a:bodyPr>
          <a:lstStyle/>
          <a:p>
            <a:r>
              <a:rPr lang="fr-CH" i="1" dirty="0" err="1">
                <a:solidFill>
                  <a:schemeClr val="accent1">
                    <a:lumMod val="75000"/>
                  </a:schemeClr>
                </a:solidFill>
              </a:rPr>
              <a:t>Adapted</a:t>
            </a:r>
            <a:r>
              <a:rPr lang="fr-CH" i="1" dirty="0">
                <a:solidFill>
                  <a:schemeClr val="accent1">
                    <a:lumMod val="75000"/>
                  </a:schemeClr>
                </a:solidFill>
              </a:rPr>
              <a:t> </a:t>
            </a:r>
            <a:r>
              <a:rPr lang="fr-CH" i="1" dirty="0" err="1">
                <a:solidFill>
                  <a:schemeClr val="accent1">
                    <a:lumMod val="75000"/>
                  </a:schemeClr>
                </a:solidFill>
              </a:rPr>
              <a:t>from</a:t>
            </a:r>
            <a:r>
              <a:rPr lang="fr-CH" i="1" dirty="0">
                <a:solidFill>
                  <a:schemeClr val="accent1">
                    <a:lumMod val="75000"/>
                  </a:schemeClr>
                </a:solidFill>
              </a:rPr>
              <a:t> W. </a:t>
            </a:r>
            <a:r>
              <a:rPr lang="fr-CH" i="1" dirty="0" err="1">
                <a:solidFill>
                  <a:schemeClr val="accent1">
                    <a:lumMod val="75000"/>
                  </a:schemeClr>
                </a:solidFill>
              </a:rPr>
              <a:t>Cates</a:t>
            </a:r>
            <a:r>
              <a:rPr lang="fr-CH" i="1" dirty="0">
                <a:solidFill>
                  <a:schemeClr val="accent1">
                    <a:lumMod val="75000"/>
                  </a:schemeClr>
                </a:solidFill>
              </a:rPr>
              <a:t>, FHI</a:t>
            </a:r>
            <a:endParaRPr lang="fr-FR" i="1" dirty="0">
              <a:solidFill>
                <a:schemeClr val="accent1">
                  <a:lumMod val="75000"/>
                </a:schemeClr>
              </a:solidFill>
            </a:endParaRPr>
          </a:p>
        </p:txBody>
      </p:sp>
    </p:spTree>
    <p:extLst>
      <p:ext uri="{BB962C8B-B14F-4D97-AF65-F5344CB8AC3E}">
        <p14:creationId xmlns:p14="http://schemas.microsoft.com/office/powerpoint/2010/main" val="54861347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3"/>
          <p:cNvGraphicFramePr>
            <a:graphicFrameLocks noChangeAspect="1"/>
          </p:cNvGraphicFramePr>
          <p:nvPr>
            <p:extLst>
              <p:ext uri="{D42A27DB-BD31-4B8C-83A1-F6EECF244321}">
                <p14:modId xmlns:p14="http://schemas.microsoft.com/office/powerpoint/2010/main" val="1819665068"/>
              </p:ext>
            </p:extLst>
          </p:nvPr>
        </p:nvGraphicFramePr>
        <p:xfrm>
          <a:off x="664324" y="2132856"/>
          <a:ext cx="6643980" cy="381164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p:txBody>
          <a:bodyPr/>
          <a:lstStyle/>
          <a:p>
            <a:r>
              <a:rPr lang="fr-FR" dirty="0" smtClean="0"/>
              <a:t>L’échec du préservatif ?</a:t>
            </a:r>
            <a:endParaRPr lang="fr-FR"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16</a:t>
            </a:fld>
            <a:endParaRPr lang="fr-FR"/>
          </a:p>
        </p:txBody>
      </p:sp>
      <p:sp>
        <p:nvSpPr>
          <p:cNvPr id="10" name="Text Box 9"/>
          <p:cNvSpPr txBox="1">
            <a:spLocks noChangeArrowheads="1"/>
          </p:cNvSpPr>
          <p:nvPr/>
        </p:nvSpPr>
        <p:spPr bwMode="auto">
          <a:xfrm>
            <a:off x="5169520" y="5914337"/>
            <a:ext cx="2585236" cy="371513"/>
          </a:xfrm>
          <a:prstGeom prst="rect">
            <a:avLst/>
          </a:prstGeom>
          <a:noFill/>
          <a:ln w="12700">
            <a:noFill/>
            <a:miter lim="800000"/>
            <a:headEnd/>
            <a:tailEnd/>
          </a:ln>
          <a:effectLst/>
        </p:spPr>
        <p:txBody>
          <a:bodyPr wrap="none" lIns="90000" tIns="46800" rIns="90000" bIns="46800">
            <a:spAutoFit/>
          </a:bodyPr>
          <a:lstStyle/>
          <a:p>
            <a:r>
              <a:rPr lang="fr-CH" i="1" dirty="0" err="1">
                <a:solidFill>
                  <a:schemeClr val="accent1">
                    <a:lumMod val="75000"/>
                  </a:schemeClr>
                </a:solidFill>
              </a:rPr>
              <a:t>Adapted</a:t>
            </a:r>
            <a:r>
              <a:rPr lang="fr-CH" i="1" dirty="0">
                <a:solidFill>
                  <a:schemeClr val="accent1">
                    <a:lumMod val="75000"/>
                  </a:schemeClr>
                </a:solidFill>
              </a:rPr>
              <a:t> </a:t>
            </a:r>
            <a:r>
              <a:rPr lang="fr-CH" i="1" dirty="0" err="1">
                <a:solidFill>
                  <a:schemeClr val="accent1">
                    <a:lumMod val="75000"/>
                  </a:schemeClr>
                </a:solidFill>
              </a:rPr>
              <a:t>from</a:t>
            </a:r>
            <a:r>
              <a:rPr lang="fr-CH" i="1" dirty="0">
                <a:solidFill>
                  <a:schemeClr val="accent1">
                    <a:lumMod val="75000"/>
                  </a:schemeClr>
                </a:solidFill>
              </a:rPr>
              <a:t> W. </a:t>
            </a:r>
            <a:r>
              <a:rPr lang="fr-CH" i="1" dirty="0" err="1">
                <a:solidFill>
                  <a:schemeClr val="accent1">
                    <a:lumMod val="75000"/>
                  </a:schemeClr>
                </a:solidFill>
              </a:rPr>
              <a:t>Cates</a:t>
            </a:r>
            <a:r>
              <a:rPr lang="fr-CH" i="1" dirty="0">
                <a:solidFill>
                  <a:schemeClr val="accent1">
                    <a:lumMod val="75000"/>
                  </a:schemeClr>
                </a:solidFill>
              </a:rPr>
              <a:t>, FHI</a:t>
            </a:r>
            <a:endParaRPr lang="fr-FR" i="1" dirty="0">
              <a:solidFill>
                <a:schemeClr val="accent1">
                  <a:lumMod val="75000"/>
                </a:schemeClr>
              </a:solidFill>
            </a:endParaRPr>
          </a:p>
        </p:txBody>
      </p:sp>
      <p:sp>
        <p:nvSpPr>
          <p:cNvPr id="13" name="Text Box 4"/>
          <p:cNvSpPr txBox="1">
            <a:spLocks noChangeArrowheads="1"/>
          </p:cNvSpPr>
          <p:nvPr/>
        </p:nvSpPr>
        <p:spPr bwMode="auto">
          <a:xfrm>
            <a:off x="2699792" y="1268760"/>
            <a:ext cx="3686175" cy="1374775"/>
          </a:xfrm>
          <a:prstGeom prst="rect">
            <a:avLst/>
          </a:prstGeom>
          <a:solidFill>
            <a:schemeClr val="bg1"/>
          </a:solidFill>
          <a:ln w="63500">
            <a:solidFill>
              <a:srgbClr val="FF0000"/>
            </a:solidFill>
            <a:miter lim="800000"/>
            <a:headEnd/>
            <a:tailEnd/>
          </a:ln>
          <a:effectLst/>
        </p:spPr>
        <p:txBody>
          <a:bodyPr wrap="none" lIns="90000" tIns="46800" rIns="90000" bIns="46800">
            <a:spAutoFit/>
          </a:bodyPr>
          <a:lstStyle/>
          <a:p>
            <a:pPr algn="ctr"/>
            <a:r>
              <a:rPr lang="fr-CH" sz="2000" dirty="0" err="1"/>
              <a:t>Estimated</a:t>
            </a:r>
            <a:r>
              <a:rPr lang="fr-CH" sz="2000" dirty="0"/>
              <a:t> rate of HIV </a:t>
            </a:r>
            <a:r>
              <a:rPr lang="fr-CH" sz="2000" dirty="0" err="1"/>
              <a:t>after</a:t>
            </a:r>
            <a:endParaRPr lang="fr-CH" sz="2000" dirty="0"/>
          </a:p>
          <a:p>
            <a:pPr algn="ctr"/>
            <a:r>
              <a:rPr lang="fr-CH" sz="2000" dirty="0"/>
              <a:t>10 </a:t>
            </a:r>
            <a:r>
              <a:rPr lang="fr-CH" sz="2000" dirty="0" err="1"/>
              <a:t>years</a:t>
            </a:r>
            <a:r>
              <a:rPr lang="fr-CH" sz="2000" dirty="0"/>
              <a:t>’ cohabitation in a</a:t>
            </a:r>
          </a:p>
          <a:p>
            <a:pPr algn="ctr"/>
            <a:r>
              <a:rPr lang="fr-CH" sz="2000" dirty="0" err="1"/>
              <a:t>heterosexual</a:t>
            </a:r>
            <a:r>
              <a:rPr lang="fr-CH" sz="2000" dirty="0"/>
              <a:t> couple</a:t>
            </a:r>
            <a:r>
              <a:rPr lang="fr-CH" sz="2000" b="1" dirty="0"/>
              <a:t> </a:t>
            </a:r>
            <a:r>
              <a:rPr lang="fr-CH" sz="2000" b="1" dirty="0" err="1"/>
              <a:t>at</a:t>
            </a:r>
            <a:r>
              <a:rPr lang="fr-CH" sz="2000" b="1" dirty="0"/>
              <a:t> </a:t>
            </a:r>
            <a:r>
              <a:rPr lang="fr-CH" sz="2000" b="1" dirty="0" err="1"/>
              <a:t>typical</a:t>
            </a:r>
            <a:r>
              <a:rPr lang="fr-CH" sz="2000" b="1" dirty="0"/>
              <a:t/>
            </a:r>
            <a:br>
              <a:rPr lang="fr-CH" sz="2000" b="1" dirty="0"/>
            </a:br>
            <a:r>
              <a:rPr lang="fr-CH" sz="2000" b="1" dirty="0"/>
              <a:t>rates of condom use</a:t>
            </a:r>
            <a:endParaRPr lang="fr-FR" sz="2000" b="1" dirty="0"/>
          </a:p>
        </p:txBody>
      </p:sp>
      <p:sp>
        <p:nvSpPr>
          <p:cNvPr id="14" name="Line 5"/>
          <p:cNvSpPr>
            <a:spLocks noChangeShapeType="1"/>
          </p:cNvSpPr>
          <p:nvPr/>
        </p:nvSpPr>
        <p:spPr bwMode="auto">
          <a:xfrm>
            <a:off x="4542878" y="2643536"/>
            <a:ext cx="626641" cy="476212"/>
          </a:xfrm>
          <a:prstGeom prst="line">
            <a:avLst/>
          </a:prstGeom>
          <a:noFill/>
          <a:ln w="63500">
            <a:solidFill>
              <a:srgbClr val="FF0000"/>
            </a:solidFill>
            <a:round/>
            <a:headEnd/>
            <a:tailEnd type="triangle" w="med" len="med"/>
          </a:ln>
          <a:effectLst/>
        </p:spPr>
        <p:txBody>
          <a:bodyPr wrap="square" lIns="90000" tIns="46800" rIns="90000" bIns="46800">
            <a:spAutoFit/>
          </a:bodyPr>
          <a:lstStyle/>
          <a:p>
            <a:endParaRPr lang="fr-CH"/>
          </a:p>
        </p:txBody>
      </p:sp>
    </p:spTree>
    <p:extLst>
      <p:ext uri="{BB962C8B-B14F-4D97-AF65-F5344CB8AC3E}">
        <p14:creationId xmlns:p14="http://schemas.microsoft.com/office/powerpoint/2010/main" val="363248813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Efficacité de la circoncision masculine</a:t>
            </a:r>
            <a:endParaRPr lang="fr-FR"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17</a:t>
            </a:fld>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61381"/>
            <a:ext cx="7562031" cy="570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77498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Effet de la circoncision en population générale</a:t>
            </a:r>
            <a:endParaRPr lang="fr-FR"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18</a:t>
            </a:fld>
            <a:endParaRPr lang="fr-F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259632" y="1053802"/>
            <a:ext cx="6877050"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29083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Nouveaux outils : nouveaux questionnements</a:t>
            </a:r>
            <a:endParaRPr lang="fr-FR" dirty="0"/>
          </a:p>
        </p:txBody>
      </p:sp>
      <p:sp>
        <p:nvSpPr>
          <p:cNvPr id="3" name="Espace réservé du contenu 2"/>
          <p:cNvSpPr>
            <a:spLocks noGrp="1"/>
          </p:cNvSpPr>
          <p:nvPr>
            <p:ph idx="1"/>
          </p:nvPr>
        </p:nvSpPr>
        <p:spPr/>
        <p:txBody>
          <a:bodyPr/>
          <a:lstStyle/>
          <a:p>
            <a:r>
              <a:rPr lang="fr-FR" dirty="0" smtClean="0"/>
              <a:t>Acceptabilité d’une protection partielle ?</a:t>
            </a:r>
            <a:endParaRPr lang="fr-FR" dirty="0"/>
          </a:p>
          <a:p>
            <a:r>
              <a:rPr lang="fr-FR" dirty="0" smtClean="0"/>
              <a:t>Effets en population générale et </a:t>
            </a:r>
            <a:br>
              <a:rPr lang="fr-FR" dirty="0" smtClean="0"/>
            </a:br>
            <a:r>
              <a:rPr lang="fr-FR" dirty="0" smtClean="0"/>
              <a:t>gestion individuelle de ses prises de risques.</a:t>
            </a:r>
            <a:endParaRPr lang="fr-FR" dirty="0"/>
          </a:p>
          <a:p>
            <a:r>
              <a:rPr lang="fr-FR" dirty="0" smtClean="0"/>
              <a:t>On se situe en permanence à plusieurs niveaux :</a:t>
            </a:r>
          </a:p>
          <a:p>
            <a:pPr lvl="1"/>
            <a:r>
              <a:rPr lang="fr-FR" dirty="0" smtClean="0"/>
              <a:t>Population (</a:t>
            </a:r>
            <a:r>
              <a:rPr lang="fr-FR" i="1" dirty="0" smtClean="0"/>
              <a:t>santé publique</a:t>
            </a:r>
            <a:r>
              <a:rPr lang="fr-FR" dirty="0" smtClean="0"/>
              <a:t>)</a:t>
            </a:r>
          </a:p>
          <a:p>
            <a:pPr lvl="1"/>
            <a:r>
              <a:rPr lang="fr-FR" dirty="0" smtClean="0"/>
              <a:t>Individus et leurs parcours de vie</a:t>
            </a:r>
          </a:p>
          <a:p>
            <a:pPr lvl="1"/>
            <a:r>
              <a:rPr lang="fr-FR" dirty="0" smtClean="0"/>
              <a:t>Acte sexuel et prises de risques (</a:t>
            </a:r>
            <a:r>
              <a:rPr lang="fr-FR" i="1" dirty="0" smtClean="0"/>
              <a:t>espace traditionnel du discours de la prévention</a:t>
            </a:r>
            <a:r>
              <a:rPr lang="fr-FR" dirty="0" smtClean="0"/>
              <a:t>)</a:t>
            </a:r>
            <a:endParaRPr lang="fr-FR" dirty="0"/>
          </a:p>
          <a:p>
            <a:r>
              <a:rPr lang="fr-FR" dirty="0" smtClean="0"/>
              <a:t>Le retour du biomédicale dans la prévention.</a:t>
            </a:r>
            <a:endParaRPr lang="fr-FR" dirty="0"/>
          </a:p>
          <a:p>
            <a:r>
              <a:rPr lang="fr-FR" dirty="0" smtClean="0"/>
              <a:t>Pour TasP : </a:t>
            </a:r>
            <a:r>
              <a:rPr lang="fr-FR" i="1" dirty="0" smtClean="0"/>
              <a:t>la prévention secondaire peut-elle avoir un impact en matière de prévention primaire ?</a:t>
            </a:r>
            <a:endParaRPr lang="fr-FR"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19</a:t>
            </a:fld>
            <a:endParaRPr lang="fr-FR"/>
          </a:p>
        </p:txBody>
      </p:sp>
    </p:spTree>
    <p:extLst>
      <p:ext uri="{BB962C8B-B14F-4D97-AF65-F5344CB8AC3E}">
        <p14:creationId xmlns:p14="http://schemas.microsoft.com/office/powerpoint/2010/main" val="372455960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1B3F83FE-204C-411D-9A1E-92C94A67DC85}" type="slidenum">
              <a:rPr lang="fr-FR"/>
              <a:pPr/>
              <a:t>2</a:t>
            </a:fld>
            <a:endParaRPr lang="fr-FR"/>
          </a:p>
        </p:txBody>
      </p:sp>
      <p:sp>
        <p:nvSpPr>
          <p:cNvPr id="65538" name="Rectangle 2"/>
          <p:cNvSpPr>
            <a:spLocks noGrp="1" noChangeArrowheads="1"/>
          </p:cNvSpPr>
          <p:nvPr>
            <p:ph type="title"/>
          </p:nvPr>
        </p:nvSpPr>
        <p:spPr/>
        <p:txBody>
          <a:bodyPr/>
          <a:lstStyle/>
          <a:p>
            <a:r>
              <a:rPr lang="fr-FR" dirty="0" smtClean="0"/>
              <a:t>Petits rappels épidémiologiques</a:t>
            </a:r>
            <a:endParaRPr lang="fr-FR" dirty="0"/>
          </a:p>
        </p:txBody>
      </p:sp>
      <p:sp>
        <p:nvSpPr>
          <p:cNvPr id="65539" name="Rectangle 3"/>
          <p:cNvSpPr>
            <a:spLocks noGrp="1" noChangeArrowheads="1"/>
          </p:cNvSpPr>
          <p:nvPr>
            <p:ph type="body" idx="1"/>
          </p:nvPr>
        </p:nvSpPr>
        <p:spPr/>
        <p:txBody>
          <a:bodyPr/>
          <a:lstStyle/>
          <a:p>
            <a:r>
              <a:rPr lang="fr-FR" dirty="0" smtClean="0"/>
              <a:t>Définition de l’épidémiologie selon l’OMS (1968) :</a:t>
            </a:r>
          </a:p>
          <a:p>
            <a:pPr lvl="1"/>
            <a:r>
              <a:rPr lang="fr-FR" i="1" dirty="0" smtClean="0"/>
              <a:t>Étude de la distribution des maladies et des invalidités dans les populations humaines, ainsi que des influences qui déterminent cette distribution.</a:t>
            </a:r>
          </a:p>
          <a:p>
            <a:pPr lvl="1"/>
            <a:endParaRPr lang="fr-FR" i="1" dirty="0"/>
          </a:p>
          <a:p>
            <a:r>
              <a:rPr lang="fr-FR" dirty="0" smtClean="0"/>
              <a:t>3 volets correspondants à un des élargissements successifs du champ d’action de cette discipline (Schwartz 1987) :</a:t>
            </a:r>
          </a:p>
          <a:p>
            <a:pPr lvl="1"/>
            <a:r>
              <a:rPr lang="fr-FR" i="1" dirty="0" smtClean="0"/>
              <a:t>L’épidémiologie </a:t>
            </a:r>
            <a:r>
              <a:rPr lang="fr-FR" i="1" u="sng" dirty="0" smtClean="0"/>
              <a:t>descriptive</a:t>
            </a:r>
            <a:r>
              <a:rPr lang="fr-FR" i="1" dirty="0"/>
              <a:t> </a:t>
            </a:r>
            <a:r>
              <a:rPr lang="fr-FR" i="1" dirty="0" smtClean="0"/>
              <a:t>vise à estimer le risque de contracter une maladie dans une population ;</a:t>
            </a:r>
          </a:p>
          <a:p>
            <a:pPr lvl="1"/>
            <a:r>
              <a:rPr lang="fr-FR" i="1" dirty="0" smtClean="0"/>
              <a:t>l’épidémiologie </a:t>
            </a:r>
            <a:r>
              <a:rPr lang="fr-FR" i="1" u="sng" dirty="0" smtClean="0"/>
              <a:t>analytique</a:t>
            </a:r>
            <a:r>
              <a:rPr lang="fr-FR" i="1" dirty="0" smtClean="0"/>
              <a:t> vise à déterminer les facteurs qui le gouvernent ou “facteurs de risque”, à quantifier leur rôle et, si possible, à l’interpréter ;</a:t>
            </a:r>
          </a:p>
          <a:p>
            <a:pPr lvl="1"/>
            <a:r>
              <a:rPr lang="fr-FR" i="1" dirty="0" smtClean="0"/>
              <a:t>l’épidémiologie </a:t>
            </a:r>
            <a:r>
              <a:rPr lang="fr-FR" i="1" u="sng" dirty="0" smtClean="0"/>
              <a:t>expérimentale</a:t>
            </a:r>
            <a:r>
              <a:rPr lang="fr-FR" i="1" dirty="0"/>
              <a:t> </a:t>
            </a:r>
            <a:r>
              <a:rPr lang="fr-FR" i="1" dirty="0" smtClean="0"/>
              <a:t>vise à évaluer l’effet de mesures destinées, soit à diminuer le risque, ce qui est le cas en prévention, soit, par extension, à modifier le cours de la maladie.</a:t>
            </a:r>
            <a:endParaRPr lang="fr-FR" i="1"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r>
              <a:rPr lang="fr-FR" dirty="0" smtClean="0"/>
              <a:t>TasP</a:t>
            </a:r>
            <a:br>
              <a:rPr lang="fr-FR" dirty="0" smtClean="0"/>
            </a:br>
            <a:r>
              <a:rPr lang="fr-FR" dirty="0" err="1" smtClean="0"/>
              <a:t>Treatment</a:t>
            </a:r>
            <a:r>
              <a:rPr lang="fr-FR" dirty="0" smtClean="0"/>
              <a:t> as </a:t>
            </a:r>
            <a:r>
              <a:rPr lang="fr-FR" dirty="0" err="1" smtClean="0"/>
              <a:t>Prevention</a:t>
            </a:r>
            <a:endParaRPr lang="fr-FR" dirty="0"/>
          </a:p>
        </p:txBody>
      </p:sp>
      <p:sp>
        <p:nvSpPr>
          <p:cNvPr id="7" name="Sous-titre 6"/>
          <p:cNvSpPr>
            <a:spLocks noGrp="1"/>
          </p:cNvSpPr>
          <p:nvPr>
            <p:ph type="subTitle" idx="1"/>
          </p:nvPr>
        </p:nvSpPr>
        <p:spPr/>
        <p:txBody>
          <a:bodyPr/>
          <a:lstStyle/>
          <a:p>
            <a:endParaRPr lang="fr-FR"/>
          </a:p>
        </p:txBody>
      </p:sp>
    </p:spTree>
    <p:extLst>
      <p:ext uri="{BB962C8B-B14F-4D97-AF65-F5344CB8AC3E}">
        <p14:creationId xmlns:p14="http://schemas.microsoft.com/office/powerpoint/2010/main" val="349510254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déclencheur</a:t>
            </a:r>
            <a:endParaRPr lang="fr-FR"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21</a:t>
            </a:fld>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4621"/>
            <a:ext cx="9144082" cy="4550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46555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déclaration suisse</a:t>
            </a:r>
            <a:endParaRPr lang="fr-FR" dirty="0"/>
          </a:p>
        </p:txBody>
      </p:sp>
      <p:sp>
        <p:nvSpPr>
          <p:cNvPr id="3" name="Espace réservé du contenu 2"/>
          <p:cNvSpPr>
            <a:spLocks noGrp="1"/>
          </p:cNvSpPr>
          <p:nvPr>
            <p:ph idx="1"/>
          </p:nvPr>
        </p:nvSpPr>
        <p:spPr>
          <a:xfrm>
            <a:off x="179512" y="1196752"/>
            <a:ext cx="8785225" cy="4708525"/>
          </a:xfrm>
        </p:spPr>
        <p:txBody>
          <a:bodyPr/>
          <a:lstStyle/>
          <a:p>
            <a:r>
              <a:rPr lang="fr-FR" dirty="0"/>
              <a:t>Une personne séropositive ne </a:t>
            </a:r>
            <a:r>
              <a:rPr lang="fr-FR" dirty="0" smtClean="0"/>
              <a:t>souffrant d’aucune </a:t>
            </a:r>
            <a:r>
              <a:rPr lang="fr-FR" dirty="0"/>
              <a:t>autre MST et suivant un traitement </a:t>
            </a:r>
            <a:r>
              <a:rPr lang="fr-FR" dirty="0" smtClean="0"/>
              <a:t>antirétroviral (ART) </a:t>
            </a:r>
            <a:r>
              <a:rPr lang="fr-FR" dirty="0"/>
              <a:t>avec une virémie </a:t>
            </a:r>
            <a:r>
              <a:rPr lang="fr-FR" dirty="0" smtClean="0"/>
              <a:t>entièrement supprimée </a:t>
            </a:r>
            <a:r>
              <a:rPr lang="fr-FR" dirty="0"/>
              <a:t>(condition désignée par </a:t>
            </a:r>
            <a:r>
              <a:rPr lang="fr-FR" dirty="0" smtClean="0"/>
              <a:t>« ART efficace » </a:t>
            </a:r>
            <a:r>
              <a:rPr lang="fr-FR" dirty="0"/>
              <a:t>ci-après) ne transmet pas le VIH par </a:t>
            </a:r>
            <a:r>
              <a:rPr lang="fr-FR" dirty="0" smtClean="0"/>
              <a:t>voie sexuelle</a:t>
            </a:r>
            <a:r>
              <a:rPr lang="fr-FR" dirty="0"/>
              <a:t>, c’est-à-dire qu’elle ne transmet pas </a:t>
            </a:r>
            <a:r>
              <a:rPr lang="fr-FR" dirty="0" smtClean="0"/>
              <a:t>le virus </a:t>
            </a:r>
            <a:r>
              <a:rPr lang="fr-FR" dirty="0"/>
              <a:t>par le biais de </a:t>
            </a:r>
            <a:r>
              <a:rPr lang="fr-FR" i="1" dirty="0"/>
              <a:t>contacts sexuels</a:t>
            </a:r>
            <a:r>
              <a:rPr lang="fr-FR" dirty="0"/>
              <a:t>.</a:t>
            </a:r>
          </a:p>
          <a:p>
            <a:r>
              <a:rPr lang="fr-FR" dirty="0"/>
              <a:t>Cette affirmation reste valable à </a:t>
            </a:r>
            <a:r>
              <a:rPr lang="fr-FR" dirty="0" smtClean="0"/>
              <a:t>condition que :</a:t>
            </a:r>
            <a:endParaRPr lang="fr-FR" dirty="0"/>
          </a:p>
          <a:p>
            <a:pPr lvl="1"/>
            <a:r>
              <a:rPr lang="fr-FR" dirty="0" smtClean="0"/>
              <a:t>la </a:t>
            </a:r>
            <a:r>
              <a:rPr lang="fr-FR" dirty="0"/>
              <a:t>personne séropositive applique le </a:t>
            </a:r>
            <a:r>
              <a:rPr lang="fr-FR" dirty="0" smtClean="0"/>
              <a:t>traitement antirétroviral </a:t>
            </a:r>
            <a:r>
              <a:rPr lang="fr-FR" dirty="0"/>
              <a:t>à la lettre et soit </a:t>
            </a:r>
            <a:r>
              <a:rPr lang="fr-FR" dirty="0" smtClean="0"/>
              <a:t>suivie par </a:t>
            </a:r>
            <a:r>
              <a:rPr lang="fr-FR" dirty="0"/>
              <a:t>un médecin </a:t>
            </a:r>
            <a:r>
              <a:rPr lang="fr-FR" dirty="0" smtClean="0"/>
              <a:t>traitant ;</a:t>
            </a:r>
            <a:endParaRPr lang="fr-FR" dirty="0"/>
          </a:p>
          <a:p>
            <a:pPr lvl="1"/>
            <a:r>
              <a:rPr lang="fr-FR" dirty="0" smtClean="0"/>
              <a:t>la </a:t>
            </a:r>
            <a:r>
              <a:rPr lang="fr-FR" dirty="0"/>
              <a:t>charge virale (CV) se situe en dessous </a:t>
            </a:r>
            <a:r>
              <a:rPr lang="fr-FR" dirty="0" smtClean="0"/>
              <a:t>du seuil </a:t>
            </a:r>
            <a:r>
              <a:rPr lang="fr-FR" dirty="0"/>
              <a:t>de détection depuis au moins six </a:t>
            </a:r>
            <a:r>
              <a:rPr lang="fr-FR" dirty="0" smtClean="0"/>
              <a:t>mois (autrement dit : </a:t>
            </a:r>
            <a:r>
              <a:rPr lang="fr-FR" dirty="0"/>
              <a:t>la virémie doit être </a:t>
            </a:r>
            <a:r>
              <a:rPr lang="fr-FR" dirty="0" smtClean="0"/>
              <a:t>supprimée depuis </a:t>
            </a:r>
            <a:r>
              <a:rPr lang="fr-FR" dirty="0"/>
              <a:t>au moins six mois</a:t>
            </a:r>
            <a:r>
              <a:rPr lang="fr-FR" dirty="0" smtClean="0"/>
              <a:t>) ;</a:t>
            </a:r>
            <a:endParaRPr lang="fr-FR" dirty="0"/>
          </a:p>
          <a:p>
            <a:pPr lvl="1"/>
            <a:r>
              <a:rPr lang="fr-FR" dirty="0" smtClean="0"/>
              <a:t>la </a:t>
            </a:r>
            <a:r>
              <a:rPr lang="fr-FR" dirty="0"/>
              <a:t>personne séropositive ne soit </a:t>
            </a:r>
            <a:r>
              <a:rPr lang="fr-FR" dirty="0" smtClean="0"/>
              <a:t>atteinte d’aucune </a:t>
            </a:r>
            <a:r>
              <a:rPr lang="fr-FR" dirty="0"/>
              <a:t>autre infection </a:t>
            </a:r>
            <a:r>
              <a:rPr lang="fr-FR" dirty="0" smtClean="0"/>
              <a:t>sexuellement transmissible </a:t>
            </a:r>
            <a:r>
              <a:rPr lang="fr-FR" dirty="0"/>
              <a:t>(MST).</a:t>
            </a:r>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22</a:t>
            </a:fld>
            <a:endParaRPr lang="fr-FR"/>
          </a:p>
        </p:txBody>
      </p:sp>
    </p:spTree>
    <p:extLst>
      <p:ext uri="{BB962C8B-B14F-4D97-AF65-F5344CB8AC3E}">
        <p14:creationId xmlns:p14="http://schemas.microsoft.com/office/powerpoint/2010/main" val="49255701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Un concept déjà utilisé</a:t>
            </a:r>
            <a:endParaRPr lang="fr-FR" sz="3200" dirty="0"/>
          </a:p>
        </p:txBody>
      </p:sp>
      <p:sp>
        <p:nvSpPr>
          <p:cNvPr id="3" name="Espace réservé du contenu 2"/>
          <p:cNvSpPr>
            <a:spLocks noGrp="1"/>
          </p:cNvSpPr>
          <p:nvPr>
            <p:ph idx="1"/>
          </p:nvPr>
        </p:nvSpPr>
        <p:spPr>
          <a:xfrm>
            <a:off x="179388" y="2924944"/>
            <a:ext cx="8785225" cy="3383781"/>
          </a:xfrm>
        </p:spPr>
        <p:txBody>
          <a:bodyPr/>
          <a:lstStyle/>
          <a:p>
            <a:r>
              <a:rPr lang="fr-FR" sz="2800" dirty="0" smtClean="0"/>
              <a:t>PTME (prévention de la transmission mère-enfant)</a:t>
            </a:r>
            <a:endParaRPr lang="fr-FR" sz="2800" dirty="0"/>
          </a:p>
          <a:p>
            <a:endParaRPr lang="fr-FR" sz="2800" dirty="0" smtClean="0"/>
          </a:p>
          <a:p>
            <a:r>
              <a:rPr lang="fr-FR" sz="2800" dirty="0" smtClean="0"/>
              <a:t>Prophylaxie post-exposition</a:t>
            </a:r>
            <a:endParaRPr lang="fr-FR" sz="2800" dirty="0"/>
          </a:p>
          <a:p>
            <a:endParaRPr lang="fr-FR" sz="2800"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23</a:t>
            </a:fld>
            <a:endParaRPr lang="fr-FR"/>
          </a:p>
        </p:txBody>
      </p:sp>
    </p:spTree>
    <p:extLst>
      <p:ext uri="{BB962C8B-B14F-4D97-AF65-F5344CB8AC3E}">
        <p14:creationId xmlns:p14="http://schemas.microsoft.com/office/powerpoint/2010/main" val="49632841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Impact des ARV au Nord :</a:t>
            </a:r>
            <a:r>
              <a:rPr lang="fr-FR" dirty="0"/>
              <a:t> </a:t>
            </a:r>
            <a:r>
              <a:rPr lang="fr-FR" dirty="0" smtClean="0"/>
              <a:t>en Suisse</a:t>
            </a:r>
            <a:endParaRPr lang="fr-FR"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24</a:t>
            </a:fld>
            <a:endParaRPr lang="fr-FR"/>
          </a:p>
        </p:txBody>
      </p:sp>
      <p:sp>
        <p:nvSpPr>
          <p:cNvPr id="7" name="Rectangle 5"/>
          <p:cNvSpPr>
            <a:spLocks noChangeArrowheads="1"/>
          </p:cNvSpPr>
          <p:nvPr/>
        </p:nvSpPr>
        <p:spPr bwMode="auto">
          <a:xfrm>
            <a:off x="2574925" y="4199625"/>
            <a:ext cx="5329238" cy="1295400"/>
          </a:xfrm>
          <a:prstGeom prst="rect">
            <a:avLst/>
          </a:prstGeom>
          <a:solidFill>
            <a:schemeClr val="bg1"/>
          </a:solidFill>
          <a:ln w="9525">
            <a:noFill/>
            <a:miter lim="800000"/>
            <a:headEnd/>
            <a:tailEnd/>
          </a:ln>
        </p:spPr>
        <p:txBody>
          <a:bodyPr wrap="none" anchor="ctr"/>
          <a:lstStyle/>
          <a:p>
            <a:endParaRPr lang="fr-CH" sz="1800"/>
          </a:p>
        </p:txBody>
      </p:sp>
      <p:graphicFrame>
        <p:nvGraphicFramePr>
          <p:cNvPr id="8" name="Object 4"/>
          <p:cNvGraphicFramePr>
            <a:graphicFrameLocks noChangeAspect="1"/>
          </p:cNvGraphicFramePr>
          <p:nvPr>
            <p:extLst>
              <p:ext uri="{D42A27DB-BD31-4B8C-83A1-F6EECF244321}">
                <p14:modId xmlns:p14="http://schemas.microsoft.com/office/powerpoint/2010/main" val="545402103"/>
              </p:ext>
            </p:extLst>
          </p:nvPr>
        </p:nvGraphicFramePr>
        <p:xfrm>
          <a:off x="917575" y="1818375"/>
          <a:ext cx="7129463" cy="475615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6"/>
          <p:cNvSpPr txBox="1">
            <a:spLocks noChangeArrowheads="1"/>
          </p:cNvSpPr>
          <p:nvPr/>
        </p:nvSpPr>
        <p:spPr bwMode="auto">
          <a:xfrm>
            <a:off x="6451502" y="6403075"/>
            <a:ext cx="1614586" cy="371513"/>
          </a:xfrm>
          <a:prstGeom prst="rect">
            <a:avLst/>
          </a:prstGeom>
          <a:noFill/>
          <a:ln w="12700">
            <a:noFill/>
            <a:miter lim="800000"/>
            <a:headEnd/>
            <a:tailEnd/>
          </a:ln>
          <a:effectLst/>
        </p:spPr>
        <p:txBody>
          <a:bodyPr wrap="none" lIns="90000" tIns="46800" rIns="90000" bIns="46800">
            <a:spAutoFit/>
          </a:bodyPr>
          <a:lstStyle/>
          <a:p>
            <a:pPr algn="r"/>
            <a:r>
              <a:rPr lang="fr-CH" i="1" dirty="0">
                <a:solidFill>
                  <a:schemeClr val="accent1">
                    <a:lumMod val="75000"/>
                  </a:schemeClr>
                </a:solidFill>
              </a:rPr>
              <a:t>Bull. OFSP 2001</a:t>
            </a:r>
            <a:endParaRPr lang="fr-FR" i="1" dirty="0">
              <a:solidFill>
                <a:schemeClr val="accent1">
                  <a:lumMod val="75000"/>
                </a:schemeClr>
              </a:solidFill>
            </a:endParaRPr>
          </a:p>
        </p:txBody>
      </p:sp>
      <p:sp>
        <p:nvSpPr>
          <p:cNvPr id="10" name="Text Box 8"/>
          <p:cNvSpPr txBox="1">
            <a:spLocks noChangeArrowheads="1"/>
          </p:cNvSpPr>
          <p:nvPr/>
        </p:nvSpPr>
        <p:spPr bwMode="auto">
          <a:xfrm>
            <a:off x="1798638" y="1408800"/>
            <a:ext cx="836612" cy="520700"/>
          </a:xfrm>
          <a:prstGeom prst="rect">
            <a:avLst/>
          </a:prstGeom>
          <a:solidFill>
            <a:schemeClr val="bg1"/>
          </a:solidFill>
          <a:ln w="63500">
            <a:solidFill>
              <a:srgbClr val="FF0000"/>
            </a:solidFill>
            <a:miter lim="800000"/>
            <a:headEnd/>
            <a:tailEnd/>
          </a:ln>
          <a:effectLst/>
        </p:spPr>
        <p:txBody>
          <a:bodyPr wrap="none" lIns="90000" tIns="46800" rIns="90000" bIns="46800">
            <a:spAutoFit/>
          </a:bodyPr>
          <a:lstStyle/>
          <a:p>
            <a:pPr algn="ctr"/>
            <a:r>
              <a:rPr lang="fr-CH" sz="2400" b="1"/>
              <a:t>AZT</a:t>
            </a:r>
            <a:endParaRPr lang="fr-FR" sz="2400" b="1"/>
          </a:p>
        </p:txBody>
      </p:sp>
      <p:sp>
        <p:nvSpPr>
          <p:cNvPr id="11" name="Line 9"/>
          <p:cNvSpPr>
            <a:spLocks noChangeShapeType="1"/>
          </p:cNvSpPr>
          <p:nvPr/>
        </p:nvSpPr>
        <p:spPr bwMode="auto">
          <a:xfrm>
            <a:off x="2214563" y="1894575"/>
            <a:ext cx="0" cy="576263"/>
          </a:xfrm>
          <a:prstGeom prst="line">
            <a:avLst/>
          </a:prstGeom>
          <a:noFill/>
          <a:ln w="63500">
            <a:solidFill>
              <a:srgbClr val="FF0000"/>
            </a:solidFill>
            <a:round/>
            <a:headEnd/>
            <a:tailEnd type="triangle" w="med" len="med"/>
          </a:ln>
          <a:effectLst/>
        </p:spPr>
        <p:txBody>
          <a:bodyPr wrap="none" lIns="90000" tIns="46800" rIns="90000" bIns="46800">
            <a:spAutoFit/>
          </a:bodyPr>
          <a:lstStyle/>
          <a:p>
            <a:endParaRPr lang="fr-CH"/>
          </a:p>
        </p:txBody>
      </p:sp>
      <p:sp>
        <p:nvSpPr>
          <p:cNvPr id="12" name="Text Box 12"/>
          <p:cNvSpPr txBox="1">
            <a:spLocks noChangeArrowheads="1"/>
          </p:cNvSpPr>
          <p:nvPr/>
        </p:nvSpPr>
        <p:spPr bwMode="auto">
          <a:xfrm>
            <a:off x="5022850" y="1391338"/>
            <a:ext cx="1439863" cy="520700"/>
          </a:xfrm>
          <a:prstGeom prst="rect">
            <a:avLst/>
          </a:prstGeom>
          <a:solidFill>
            <a:schemeClr val="bg1"/>
          </a:solidFill>
          <a:ln w="63500">
            <a:solidFill>
              <a:srgbClr val="FF0000"/>
            </a:solidFill>
            <a:miter lim="800000"/>
            <a:headEnd/>
            <a:tailEnd/>
          </a:ln>
          <a:effectLst/>
        </p:spPr>
        <p:txBody>
          <a:bodyPr lIns="90000" tIns="46800" rIns="90000" bIns="46800">
            <a:spAutoFit/>
          </a:bodyPr>
          <a:lstStyle/>
          <a:p>
            <a:pPr algn="ctr"/>
            <a:r>
              <a:rPr lang="fr-CH" sz="2400" b="1"/>
              <a:t>HAART</a:t>
            </a:r>
            <a:endParaRPr lang="fr-FR" sz="2400" b="1"/>
          </a:p>
        </p:txBody>
      </p:sp>
      <p:sp>
        <p:nvSpPr>
          <p:cNvPr id="13" name="Line 13"/>
          <p:cNvSpPr>
            <a:spLocks noChangeShapeType="1"/>
          </p:cNvSpPr>
          <p:nvPr/>
        </p:nvSpPr>
        <p:spPr bwMode="auto">
          <a:xfrm>
            <a:off x="5670550" y="1894575"/>
            <a:ext cx="0" cy="576263"/>
          </a:xfrm>
          <a:prstGeom prst="line">
            <a:avLst/>
          </a:prstGeom>
          <a:noFill/>
          <a:ln w="63500">
            <a:solidFill>
              <a:srgbClr val="FF0000"/>
            </a:solidFill>
            <a:round/>
            <a:headEnd/>
            <a:tailEnd type="triangle" w="med" len="med"/>
          </a:ln>
          <a:effectLst/>
        </p:spPr>
        <p:txBody>
          <a:bodyPr wrap="none" lIns="90000" tIns="46800" rIns="90000" bIns="46800">
            <a:spAutoFit/>
          </a:bodyPr>
          <a:lstStyle/>
          <a:p>
            <a:endParaRPr lang="fr-CH"/>
          </a:p>
        </p:txBody>
      </p:sp>
      <p:sp>
        <p:nvSpPr>
          <p:cNvPr id="14" name="ZoneTexte 13"/>
          <p:cNvSpPr txBox="1"/>
          <p:nvPr/>
        </p:nvSpPr>
        <p:spPr>
          <a:xfrm>
            <a:off x="107504" y="1021077"/>
            <a:ext cx="1550233" cy="954107"/>
          </a:xfrm>
          <a:prstGeom prst="rect">
            <a:avLst/>
          </a:prstGeom>
          <a:noFill/>
        </p:spPr>
        <p:txBody>
          <a:bodyPr wrap="none" rtlCol="0">
            <a:spAutoFit/>
          </a:bodyPr>
          <a:lstStyle/>
          <a:p>
            <a:pPr algn="ctr"/>
            <a:r>
              <a:rPr lang="fr-FR" sz="2800" dirty="0" smtClean="0"/>
              <a:t>Nouvelles</a:t>
            </a:r>
          </a:p>
          <a:p>
            <a:pPr algn="ctr"/>
            <a:r>
              <a:rPr lang="fr-FR" sz="2800" dirty="0" smtClean="0"/>
              <a:t>infections</a:t>
            </a:r>
            <a:endParaRPr lang="fr-FR" sz="2800" dirty="0"/>
          </a:p>
        </p:txBody>
      </p:sp>
    </p:spTree>
    <p:extLst>
      <p:ext uri="{BB962C8B-B14F-4D97-AF65-F5344CB8AC3E}">
        <p14:creationId xmlns:p14="http://schemas.microsoft.com/office/powerpoint/2010/main" val="163438480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Impact des ARV au Nord </a:t>
            </a:r>
            <a:r>
              <a:rPr lang="fr-FR" dirty="0" smtClean="0"/>
              <a:t>: au Canada</a:t>
            </a:r>
            <a:endParaRPr lang="fr-FR"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25</a:t>
            </a:fld>
            <a:endParaRPr lang="fr-FR"/>
          </a:p>
        </p:txBody>
      </p:sp>
      <p:sp>
        <p:nvSpPr>
          <p:cNvPr id="6" name="Rectangle 5"/>
          <p:cNvSpPr>
            <a:spLocks noChangeArrowheads="1"/>
          </p:cNvSpPr>
          <p:nvPr/>
        </p:nvSpPr>
        <p:spPr bwMode="auto">
          <a:xfrm>
            <a:off x="2555875" y="4149725"/>
            <a:ext cx="5329238" cy="1295400"/>
          </a:xfrm>
          <a:prstGeom prst="rect">
            <a:avLst/>
          </a:prstGeom>
          <a:solidFill>
            <a:schemeClr val="bg1"/>
          </a:solidFill>
          <a:ln w="9525">
            <a:noFill/>
            <a:miter lim="800000"/>
            <a:headEnd/>
            <a:tailEnd/>
          </a:ln>
        </p:spPr>
        <p:txBody>
          <a:bodyPr wrap="none" anchor="ctr"/>
          <a:lstStyle/>
          <a:p>
            <a:endParaRPr lang="fr-CH" sz="1800"/>
          </a:p>
        </p:txBody>
      </p:sp>
      <p:sp>
        <p:nvSpPr>
          <p:cNvPr id="7" name="Titre 1"/>
          <p:cNvSpPr txBox="1">
            <a:spLocks/>
          </p:cNvSpPr>
          <p:nvPr/>
        </p:nvSpPr>
        <p:spPr bwMode="auto">
          <a:xfrm>
            <a:off x="4859338" y="6286500"/>
            <a:ext cx="3286125" cy="571500"/>
          </a:xfrm>
          <a:prstGeom prst="rect">
            <a:avLst/>
          </a:prstGeom>
          <a:noFill/>
          <a:ln w="9525">
            <a:noFill/>
            <a:miter lim="800000"/>
            <a:headEnd/>
            <a:tailEnd/>
          </a:ln>
          <a:effectLst/>
        </p:spPr>
        <p:txBody>
          <a:bodyPr anchor="ctr"/>
          <a:lstStyle/>
          <a:p>
            <a:pPr algn="r"/>
            <a:r>
              <a:rPr lang="fr-CH" i="1">
                <a:solidFill>
                  <a:schemeClr val="tx2"/>
                </a:solidFill>
              </a:rPr>
              <a:t>Montaner J, CROI 2010</a:t>
            </a:r>
          </a:p>
        </p:txBody>
      </p:sp>
      <p:graphicFrame>
        <p:nvGraphicFramePr>
          <p:cNvPr id="8" name="Object 4"/>
          <p:cNvGraphicFramePr>
            <a:graphicFrameLocks noChangeAspect="1"/>
          </p:cNvGraphicFramePr>
          <p:nvPr>
            <p:extLst>
              <p:ext uri="{D42A27DB-BD31-4B8C-83A1-F6EECF244321}">
                <p14:modId xmlns:p14="http://schemas.microsoft.com/office/powerpoint/2010/main" val="1623050306"/>
              </p:ext>
            </p:extLst>
          </p:nvPr>
        </p:nvGraphicFramePr>
        <p:xfrm>
          <a:off x="827088" y="1665288"/>
          <a:ext cx="7273925" cy="4852987"/>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p:cNvSpPr txBox="1"/>
          <p:nvPr/>
        </p:nvSpPr>
        <p:spPr>
          <a:xfrm>
            <a:off x="107504" y="1021077"/>
            <a:ext cx="1550233" cy="954107"/>
          </a:xfrm>
          <a:prstGeom prst="rect">
            <a:avLst/>
          </a:prstGeom>
          <a:noFill/>
        </p:spPr>
        <p:txBody>
          <a:bodyPr wrap="none" rtlCol="0">
            <a:spAutoFit/>
          </a:bodyPr>
          <a:lstStyle/>
          <a:p>
            <a:pPr algn="ctr"/>
            <a:r>
              <a:rPr lang="fr-FR" sz="2800" dirty="0" smtClean="0"/>
              <a:t>Nouvelles</a:t>
            </a:r>
          </a:p>
          <a:p>
            <a:pPr algn="ctr"/>
            <a:r>
              <a:rPr lang="fr-FR" sz="2800" dirty="0" smtClean="0"/>
              <a:t>infections</a:t>
            </a:r>
            <a:endParaRPr lang="fr-FR" sz="2800" dirty="0"/>
          </a:p>
        </p:txBody>
      </p:sp>
      <p:sp>
        <p:nvSpPr>
          <p:cNvPr id="10" name="ZoneTexte 9"/>
          <p:cNvSpPr txBox="1"/>
          <p:nvPr/>
        </p:nvSpPr>
        <p:spPr>
          <a:xfrm>
            <a:off x="7080034" y="1021076"/>
            <a:ext cx="1430713" cy="954107"/>
          </a:xfrm>
          <a:prstGeom prst="rect">
            <a:avLst/>
          </a:prstGeom>
          <a:noFill/>
        </p:spPr>
        <p:txBody>
          <a:bodyPr wrap="none" rtlCol="0">
            <a:spAutoFit/>
          </a:bodyPr>
          <a:lstStyle/>
          <a:p>
            <a:pPr algn="ctr"/>
            <a:r>
              <a:rPr lang="fr-FR" sz="2800" dirty="0" smtClean="0"/>
              <a:t>Patients</a:t>
            </a:r>
          </a:p>
          <a:p>
            <a:pPr algn="ctr"/>
            <a:r>
              <a:rPr lang="fr-FR" sz="2800" dirty="0" smtClean="0"/>
              <a:t>sous ARV</a:t>
            </a:r>
            <a:endParaRPr lang="fr-FR" sz="2800" dirty="0"/>
          </a:p>
        </p:txBody>
      </p:sp>
    </p:spTree>
    <p:extLst>
      <p:ext uri="{BB962C8B-B14F-4D97-AF65-F5344CB8AC3E}">
        <p14:creationId xmlns:p14="http://schemas.microsoft.com/office/powerpoint/2010/main" val="70912171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L’étude </a:t>
            </a:r>
            <a:r>
              <a:rPr lang="fr-FR" sz="3200" dirty="0" err="1" smtClean="0"/>
              <a:t>Rakaï</a:t>
            </a:r>
            <a:r>
              <a:rPr lang="fr-FR" sz="3200" dirty="0" smtClean="0"/>
              <a:t> :</a:t>
            </a:r>
            <a:br>
              <a:rPr lang="fr-FR" sz="3200" dirty="0" smtClean="0"/>
            </a:br>
            <a:r>
              <a:rPr lang="fr-FR" sz="3200" dirty="0" smtClean="0"/>
              <a:t>la transmission dépend de la charge virale</a:t>
            </a:r>
            <a:endParaRPr lang="fr-FR" sz="3200"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26</a:t>
            </a:fld>
            <a:endParaRPr lang="fr-FR"/>
          </a:p>
        </p:txBody>
      </p:sp>
      <p:pic>
        <p:nvPicPr>
          <p:cNvPr id="7" name="Picture 2"/>
          <p:cNvPicPr>
            <a:picLocks noChangeAspect="1" noChangeArrowheads="1"/>
          </p:cNvPicPr>
          <p:nvPr/>
        </p:nvPicPr>
        <p:blipFill>
          <a:blip r:embed="rId2" cstate="print"/>
          <a:srcRect r="62369" b="16771"/>
          <a:stretch>
            <a:fillRect/>
          </a:stretch>
        </p:blipFill>
        <p:spPr bwMode="auto">
          <a:xfrm>
            <a:off x="0" y="936105"/>
            <a:ext cx="4498975" cy="6165303"/>
          </a:xfrm>
          <a:prstGeom prst="rect">
            <a:avLst/>
          </a:prstGeom>
          <a:noFill/>
          <a:ln w="9525">
            <a:noFill/>
            <a:miter lim="800000"/>
            <a:headEnd/>
            <a:tailEnd/>
          </a:ln>
        </p:spPr>
      </p:pic>
      <p:sp>
        <p:nvSpPr>
          <p:cNvPr id="9" name="Text Box 9"/>
          <p:cNvSpPr txBox="1">
            <a:spLocks noChangeArrowheads="1"/>
          </p:cNvSpPr>
          <p:nvPr/>
        </p:nvSpPr>
        <p:spPr bwMode="auto">
          <a:xfrm>
            <a:off x="5431262" y="6237312"/>
            <a:ext cx="3005137" cy="336550"/>
          </a:xfrm>
          <a:prstGeom prst="rect">
            <a:avLst/>
          </a:prstGeom>
          <a:noFill/>
          <a:ln w="63500">
            <a:noFill/>
            <a:miter lim="800000"/>
            <a:headEnd/>
            <a:tailEnd/>
          </a:ln>
        </p:spPr>
        <p:txBody>
          <a:bodyPr wrap="none" lIns="90000" tIns="46800" rIns="90000" bIns="46800">
            <a:spAutoFit/>
          </a:bodyPr>
          <a:lstStyle/>
          <a:p>
            <a:r>
              <a:rPr lang="fr-CH" i="1" dirty="0">
                <a:solidFill>
                  <a:schemeClr val="tx2"/>
                </a:solidFill>
              </a:rPr>
              <a:t>Quinn et al. </a:t>
            </a:r>
            <a:r>
              <a:rPr lang="de-DE" i="1" dirty="0">
                <a:solidFill>
                  <a:schemeClr val="tx2"/>
                </a:solidFill>
              </a:rPr>
              <a:t>N Engl J </a:t>
            </a:r>
            <a:r>
              <a:rPr lang="de-DE" i="1" dirty="0" err="1">
                <a:solidFill>
                  <a:schemeClr val="tx2"/>
                </a:solidFill>
              </a:rPr>
              <a:t>Med</a:t>
            </a:r>
            <a:r>
              <a:rPr lang="de-DE" i="1" dirty="0">
                <a:solidFill>
                  <a:schemeClr val="tx2"/>
                </a:solidFill>
              </a:rPr>
              <a:t> 2000</a:t>
            </a:r>
            <a:endParaRPr lang="fr-FR" i="1" dirty="0">
              <a:solidFill>
                <a:schemeClr val="tx2"/>
              </a:solidFill>
            </a:endParaRPr>
          </a:p>
        </p:txBody>
      </p:sp>
      <p:sp>
        <p:nvSpPr>
          <p:cNvPr id="10" name="Rectangle 11"/>
          <p:cNvSpPr>
            <a:spLocks noChangeArrowheads="1"/>
          </p:cNvSpPr>
          <p:nvPr/>
        </p:nvSpPr>
        <p:spPr bwMode="auto">
          <a:xfrm>
            <a:off x="1763712" y="1209652"/>
            <a:ext cx="1655763" cy="720725"/>
          </a:xfrm>
          <a:prstGeom prst="rect">
            <a:avLst/>
          </a:prstGeom>
          <a:solidFill>
            <a:schemeClr val="bg1"/>
          </a:solidFill>
          <a:ln w="9525">
            <a:noFill/>
            <a:miter lim="800000"/>
            <a:headEnd/>
            <a:tailEnd/>
          </a:ln>
          <a:effectLst/>
        </p:spPr>
        <p:txBody>
          <a:bodyPr wrap="none" lIns="90000" tIns="46800" rIns="90000" bIns="46800" anchor="ctr">
            <a:spAutoFit/>
          </a:bodyPr>
          <a:lstStyle/>
          <a:p>
            <a:endParaRPr lang="fr-CH"/>
          </a:p>
        </p:txBody>
      </p:sp>
      <p:sp>
        <p:nvSpPr>
          <p:cNvPr id="12" name="Text Box 14"/>
          <p:cNvSpPr txBox="1">
            <a:spLocks noChangeArrowheads="1"/>
          </p:cNvSpPr>
          <p:nvPr/>
        </p:nvSpPr>
        <p:spPr bwMode="auto">
          <a:xfrm>
            <a:off x="5431262" y="2121513"/>
            <a:ext cx="2952328" cy="1571842"/>
          </a:xfrm>
          <a:prstGeom prst="rect">
            <a:avLst/>
          </a:prstGeom>
          <a:noFill/>
          <a:ln w="63500">
            <a:solidFill>
              <a:srgbClr val="FF0000"/>
            </a:solidFill>
            <a:miter lim="800000"/>
            <a:headEnd/>
            <a:tailEnd/>
          </a:ln>
          <a:effectLst/>
        </p:spPr>
        <p:txBody>
          <a:bodyPr wrap="square" lIns="90000" tIns="46800" rIns="90000" bIns="46800">
            <a:spAutoFit/>
          </a:bodyPr>
          <a:lstStyle/>
          <a:p>
            <a:pPr algn="ctr">
              <a:spcBef>
                <a:spcPct val="50000"/>
              </a:spcBef>
            </a:pPr>
            <a:r>
              <a:rPr lang="fr-CH" sz="2400" dirty="0" smtClean="0"/>
              <a:t>Aucune transmission observée lorsque la charge virale était indétectable</a:t>
            </a:r>
            <a:endParaRPr lang="fr-FR" sz="2400" dirty="0"/>
          </a:p>
        </p:txBody>
      </p:sp>
    </p:spTree>
    <p:extLst>
      <p:ext uri="{BB962C8B-B14F-4D97-AF65-F5344CB8AC3E}">
        <p14:creationId xmlns:p14="http://schemas.microsoft.com/office/powerpoint/2010/main" val="279221919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noFill/>
        </p:spPr>
        <p:txBody>
          <a:bodyPr/>
          <a:lstStyle/>
          <a:p>
            <a:pPr eaLnBrk="1" hangingPunct="1"/>
            <a:r>
              <a:rPr lang="en-US" b="0" smtClean="0"/>
              <a:t> </a:t>
            </a:r>
          </a:p>
        </p:txBody>
      </p:sp>
      <p:sp>
        <p:nvSpPr>
          <p:cNvPr id="19461" name="Rectangle 5"/>
          <p:cNvSpPr>
            <a:spLocks noChangeArrowheads="1"/>
          </p:cNvSpPr>
          <p:nvPr/>
        </p:nvSpPr>
        <p:spPr bwMode="auto">
          <a:xfrm>
            <a:off x="4749727" y="6432550"/>
            <a:ext cx="3619645" cy="276999"/>
          </a:xfrm>
          <a:prstGeom prst="rect">
            <a:avLst/>
          </a:prstGeom>
          <a:noFill/>
          <a:ln w="12700">
            <a:noFill/>
            <a:miter lim="800000"/>
            <a:headEnd/>
            <a:tailEnd/>
          </a:ln>
        </p:spPr>
        <p:txBody>
          <a:bodyPr wrap="none" lIns="0" tIns="0" rIns="0" bIns="0">
            <a:spAutoFit/>
          </a:bodyPr>
          <a:lstStyle/>
          <a:p>
            <a:pPr algn="ctr">
              <a:spcBef>
                <a:spcPct val="30000"/>
              </a:spcBef>
            </a:pPr>
            <a:r>
              <a:rPr lang="en-US" sz="1800" i="1" dirty="0" err="1">
                <a:solidFill>
                  <a:schemeClr val="tx2">
                    <a:lumMod val="75000"/>
                  </a:schemeClr>
                </a:solidFill>
              </a:rPr>
              <a:t>Montaner</a:t>
            </a:r>
            <a:r>
              <a:rPr lang="en-US" sz="1800" i="1" dirty="0">
                <a:solidFill>
                  <a:schemeClr val="tx2">
                    <a:lumMod val="75000"/>
                  </a:schemeClr>
                </a:solidFill>
              </a:rPr>
              <a:t>, Hogg et al. Unpublished, 2006</a:t>
            </a:r>
          </a:p>
        </p:txBody>
      </p:sp>
      <p:sp>
        <p:nvSpPr>
          <p:cNvPr id="19464" name="Rectangle 8"/>
          <p:cNvSpPr>
            <a:spLocks noChangeArrowheads="1"/>
          </p:cNvSpPr>
          <p:nvPr/>
        </p:nvSpPr>
        <p:spPr bwMode="auto">
          <a:xfrm>
            <a:off x="3290888" y="3541732"/>
            <a:ext cx="1549400" cy="519112"/>
          </a:xfrm>
          <a:prstGeom prst="rect">
            <a:avLst/>
          </a:prstGeom>
          <a:noFill/>
          <a:ln w="12700">
            <a:noFill/>
            <a:miter lim="800000"/>
            <a:headEnd type="none" w="sm" len="sm"/>
            <a:tailEnd type="none" w="sm" len="sm"/>
          </a:ln>
        </p:spPr>
        <p:txBody>
          <a:bodyPr wrap="none">
            <a:spAutoFit/>
          </a:bodyPr>
          <a:lstStyle/>
          <a:p>
            <a:pPr eaLnBrk="0" hangingPunct="0"/>
            <a:r>
              <a:rPr lang="en-US" sz="2800" b="1">
                <a:solidFill>
                  <a:schemeClr val="bg1"/>
                </a:solidFill>
              </a:rPr>
              <a:t>Treat all</a:t>
            </a:r>
          </a:p>
        </p:txBody>
      </p:sp>
      <p:sp>
        <p:nvSpPr>
          <p:cNvPr id="19465" name="Rectangle 9"/>
          <p:cNvSpPr>
            <a:spLocks noChangeArrowheads="1"/>
          </p:cNvSpPr>
          <p:nvPr/>
        </p:nvSpPr>
        <p:spPr bwMode="auto">
          <a:xfrm>
            <a:off x="5276123" y="1458932"/>
            <a:ext cx="1548116" cy="523220"/>
          </a:xfrm>
          <a:prstGeom prst="rect">
            <a:avLst/>
          </a:prstGeom>
          <a:noFill/>
          <a:ln w="12700">
            <a:noFill/>
            <a:miter lim="800000"/>
            <a:headEnd type="none" w="sm" len="sm"/>
            <a:tailEnd type="none" w="sm" len="sm"/>
          </a:ln>
        </p:spPr>
        <p:txBody>
          <a:bodyPr wrap="none">
            <a:spAutoFit/>
          </a:bodyPr>
          <a:lstStyle/>
          <a:p>
            <a:pPr eaLnBrk="0" hangingPunct="0"/>
            <a:r>
              <a:rPr lang="en-US" sz="2800" dirty="0">
                <a:solidFill>
                  <a:srgbClr val="FF8000"/>
                </a:solidFill>
              </a:rPr>
              <a:t>Treat 30%</a:t>
            </a:r>
          </a:p>
        </p:txBody>
      </p:sp>
      <p:grpSp>
        <p:nvGrpSpPr>
          <p:cNvPr id="19467" name="Group 11"/>
          <p:cNvGrpSpPr>
            <a:grpSpLocks/>
          </p:cNvGrpSpPr>
          <p:nvPr/>
        </p:nvGrpSpPr>
        <p:grpSpPr bwMode="auto">
          <a:xfrm>
            <a:off x="1012825" y="1458932"/>
            <a:ext cx="7774015" cy="4850388"/>
            <a:chOff x="638" y="631"/>
            <a:chExt cx="4348" cy="2552"/>
          </a:xfrm>
        </p:grpSpPr>
        <p:sp>
          <p:nvSpPr>
            <p:cNvPr id="19472" name="Line 12"/>
            <p:cNvSpPr>
              <a:spLocks noChangeShapeType="1"/>
            </p:cNvSpPr>
            <p:nvPr/>
          </p:nvSpPr>
          <p:spPr bwMode="auto">
            <a:xfrm>
              <a:off x="889" y="746"/>
              <a:ext cx="1" cy="2199"/>
            </a:xfrm>
            <a:prstGeom prst="line">
              <a:avLst/>
            </a:prstGeom>
            <a:noFill/>
            <a:ln w="14288">
              <a:solidFill>
                <a:srgbClr val="000000"/>
              </a:solidFill>
              <a:round/>
              <a:headEnd/>
              <a:tailEnd/>
            </a:ln>
          </p:spPr>
          <p:txBody>
            <a:bodyPr/>
            <a:lstStyle/>
            <a:p>
              <a:endParaRPr lang="fr-CH"/>
            </a:p>
          </p:txBody>
        </p:sp>
        <p:sp>
          <p:nvSpPr>
            <p:cNvPr id="19473" name="Line 13"/>
            <p:cNvSpPr>
              <a:spLocks noChangeShapeType="1"/>
            </p:cNvSpPr>
            <p:nvPr/>
          </p:nvSpPr>
          <p:spPr bwMode="auto">
            <a:xfrm>
              <a:off x="889" y="2945"/>
              <a:ext cx="4097" cy="1"/>
            </a:xfrm>
            <a:prstGeom prst="line">
              <a:avLst/>
            </a:prstGeom>
            <a:noFill/>
            <a:ln w="14288">
              <a:solidFill>
                <a:srgbClr val="000000"/>
              </a:solidFill>
              <a:round/>
              <a:headEnd/>
              <a:tailEnd/>
            </a:ln>
          </p:spPr>
          <p:txBody>
            <a:bodyPr/>
            <a:lstStyle/>
            <a:p>
              <a:endParaRPr lang="fr-CH"/>
            </a:p>
          </p:txBody>
        </p:sp>
        <p:sp>
          <p:nvSpPr>
            <p:cNvPr id="19474" name="Line 14"/>
            <p:cNvSpPr>
              <a:spLocks noChangeShapeType="1"/>
            </p:cNvSpPr>
            <p:nvPr/>
          </p:nvSpPr>
          <p:spPr bwMode="auto">
            <a:xfrm>
              <a:off x="932" y="1307"/>
              <a:ext cx="86" cy="80"/>
            </a:xfrm>
            <a:prstGeom prst="line">
              <a:avLst/>
            </a:prstGeom>
            <a:noFill/>
            <a:ln w="26988">
              <a:solidFill>
                <a:srgbClr val="333399"/>
              </a:solidFill>
              <a:round/>
              <a:headEnd/>
              <a:tailEnd/>
            </a:ln>
          </p:spPr>
          <p:txBody>
            <a:bodyPr/>
            <a:lstStyle/>
            <a:p>
              <a:endParaRPr lang="fr-CH"/>
            </a:p>
          </p:txBody>
        </p:sp>
        <p:sp>
          <p:nvSpPr>
            <p:cNvPr id="19475" name="Line 15"/>
            <p:cNvSpPr>
              <a:spLocks noChangeShapeType="1"/>
            </p:cNvSpPr>
            <p:nvPr/>
          </p:nvSpPr>
          <p:spPr bwMode="auto">
            <a:xfrm>
              <a:off x="1018" y="1387"/>
              <a:ext cx="95" cy="80"/>
            </a:xfrm>
            <a:prstGeom prst="line">
              <a:avLst/>
            </a:prstGeom>
            <a:noFill/>
            <a:ln w="26988">
              <a:solidFill>
                <a:srgbClr val="333399"/>
              </a:solidFill>
              <a:round/>
              <a:headEnd/>
              <a:tailEnd/>
            </a:ln>
          </p:spPr>
          <p:txBody>
            <a:bodyPr/>
            <a:lstStyle/>
            <a:p>
              <a:endParaRPr lang="fr-CH"/>
            </a:p>
          </p:txBody>
        </p:sp>
        <p:sp>
          <p:nvSpPr>
            <p:cNvPr id="19476" name="Line 16"/>
            <p:cNvSpPr>
              <a:spLocks noChangeShapeType="1"/>
            </p:cNvSpPr>
            <p:nvPr/>
          </p:nvSpPr>
          <p:spPr bwMode="auto">
            <a:xfrm>
              <a:off x="1113" y="1467"/>
              <a:ext cx="86" cy="80"/>
            </a:xfrm>
            <a:prstGeom prst="line">
              <a:avLst/>
            </a:prstGeom>
            <a:noFill/>
            <a:ln w="26988">
              <a:solidFill>
                <a:srgbClr val="333399"/>
              </a:solidFill>
              <a:round/>
              <a:headEnd/>
              <a:tailEnd/>
            </a:ln>
          </p:spPr>
          <p:txBody>
            <a:bodyPr/>
            <a:lstStyle/>
            <a:p>
              <a:endParaRPr lang="fr-CH"/>
            </a:p>
          </p:txBody>
        </p:sp>
        <p:sp>
          <p:nvSpPr>
            <p:cNvPr id="19477" name="Line 17"/>
            <p:cNvSpPr>
              <a:spLocks noChangeShapeType="1"/>
            </p:cNvSpPr>
            <p:nvPr/>
          </p:nvSpPr>
          <p:spPr bwMode="auto">
            <a:xfrm>
              <a:off x="1199" y="1547"/>
              <a:ext cx="86" cy="69"/>
            </a:xfrm>
            <a:prstGeom prst="line">
              <a:avLst/>
            </a:prstGeom>
            <a:noFill/>
            <a:ln w="26988">
              <a:solidFill>
                <a:srgbClr val="333399"/>
              </a:solidFill>
              <a:round/>
              <a:headEnd/>
              <a:tailEnd/>
            </a:ln>
          </p:spPr>
          <p:txBody>
            <a:bodyPr/>
            <a:lstStyle/>
            <a:p>
              <a:endParaRPr lang="fr-CH"/>
            </a:p>
          </p:txBody>
        </p:sp>
        <p:sp>
          <p:nvSpPr>
            <p:cNvPr id="19478" name="Line 18"/>
            <p:cNvSpPr>
              <a:spLocks noChangeShapeType="1"/>
            </p:cNvSpPr>
            <p:nvPr/>
          </p:nvSpPr>
          <p:spPr bwMode="auto">
            <a:xfrm>
              <a:off x="1285" y="1616"/>
              <a:ext cx="95" cy="69"/>
            </a:xfrm>
            <a:prstGeom prst="line">
              <a:avLst/>
            </a:prstGeom>
            <a:noFill/>
            <a:ln w="26988">
              <a:solidFill>
                <a:srgbClr val="333399"/>
              </a:solidFill>
              <a:round/>
              <a:headEnd/>
              <a:tailEnd/>
            </a:ln>
          </p:spPr>
          <p:txBody>
            <a:bodyPr/>
            <a:lstStyle/>
            <a:p>
              <a:endParaRPr lang="fr-CH"/>
            </a:p>
          </p:txBody>
        </p:sp>
        <p:sp>
          <p:nvSpPr>
            <p:cNvPr id="19479" name="Line 19"/>
            <p:cNvSpPr>
              <a:spLocks noChangeShapeType="1"/>
            </p:cNvSpPr>
            <p:nvPr/>
          </p:nvSpPr>
          <p:spPr bwMode="auto">
            <a:xfrm>
              <a:off x="1380" y="1685"/>
              <a:ext cx="86" cy="69"/>
            </a:xfrm>
            <a:prstGeom prst="line">
              <a:avLst/>
            </a:prstGeom>
            <a:noFill/>
            <a:ln w="26988">
              <a:solidFill>
                <a:srgbClr val="333399"/>
              </a:solidFill>
              <a:round/>
              <a:headEnd/>
              <a:tailEnd/>
            </a:ln>
          </p:spPr>
          <p:txBody>
            <a:bodyPr/>
            <a:lstStyle/>
            <a:p>
              <a:endParaRPr lang="fr-CH"/>
            </a:p>
          </p:txBody>
        </p:sp>
        <p:sp>
          <p:nvSpPr>
            <p:cNvPr id="19480" name="Line 20"/>
            <p:cNvSpPr>
              <a:spLocks noChangeShapeType="1"/>
            </p:cNvSpPr>
            <p:nvPr/>
          </p:nvSpPr>
          <p:spPr bwMode="auto">
            <a:xfrm>
              <a:off x="1466" y="1754"/>
              <a:ext cx="87" cy="57"/>
            </a:xfrm>
            <a:prstGeom prst="line">
              <a:avLst/>
            </a:prstGeom>
            <a:noFill/>
            <a:ln w="26988">
              <a:solidFill>
                <a:srgbClr val="333399"/>
              </a:solidFill>
              <a:round/>
              <a:headEnd/>
              <a:tailEnd/>
            </a:ln>
          </p:spPr>
          <p:txBody>
            <a:bodyPr/>
            <a:lstStyle/>
            <a:p>
              <a:endParaRPr lang="fr-CH"/>
            </a:p>
          </p:txBody>
        </p:sp>
        <p:sp>
          <p:nvSpPr>
            <p:cNvPr id="19481" name="Line 21"/>
            <p:cNvSpPr>
              <a:spLocks noChangeShapeType="1"/>
            </p:cNvSpPr>
            <p:nvPr/>
          </p:nvSpPr>
          <p:spPr bwMode="auto">
            <a:xfrm>
              <a:off x="1553" y="1811"/>
              <a:ext cx="95" cy="57"/>
            </a:xfrm>
            <a:prstGeom prst="line">
              <a:avLst/>
            </a:prstGeom>
            <a:noFill/>
            <a:ln w="26988">
              <a:solidFill>
                <a:srgbClr val="333399"/>
              </a:solidFill>
              <a:round/>
              <a:headEnd/>
              <a:tailEnd/>
            </a:ln>
          </p:spPr>
          <p:txBody>
            <a:bodyPr/>
            <a:lstStyle/>
            <a:p>
              <a:endParaRPr lang="fr-CH"/>
            </a:p>
          </p:txBody>
        </p:sp>
        <p:sp>
          <p:nvSpPr>
            <p:cNvPr id="19482" name="Line 22"/>
            <p:cNvSpPr>
              <a:spLocks noChangeShapeType="1"/>
            </p:cNvSpPr>
            <p:nvPr/>
          </p:nvSpPr>
          <p:spPr bwMode="auto">
            <a:xfrm>
              <a:off x="1648" y="1868"/>
              <a:ext cx="86" cy="58"/>
            </a:xfrm>
            <a:prstGeom prst="line">
              <a:avLst/>
            </a:prstGeom>
            <a:noFill/>
            <a:ln w="26988">
              <a:solidFill>
                <a:srgbClr val="333399"/>
              </a:solidFill>
              <a:round/>
              <a:headEnd/>
              <a:tailEnd/>
            </a:ln>
          </p:spPr>
          <p:txBody>
            <a:bodyPr/>
            <a:lstStyle/>
            <a:p>
              <a:endParaRPr lang="fr-CH"/>
            </a:p>
          </p:txBody>
        </p:sp>
        <p:sp>
          <p:nvSpPr>
            <p:cNvPr id="19483" name="Line 23"/>
            <p:cNvSpPr>
              <a:spLocks noChangeShapeType="1"/>
            </p:cNvSpPr>
            <p:nvPr/>
          </p:nvSpPr>
          <p:spPr bwMode="auto">
            <a:xfrm>
              <a:off x="1734" y="1926"/>
              <a:ext cx="86" cy="57"/>
            </a:xfrm>
            <a:prstGeom prst="line">
              <a:avLst/>
            </a:prstGeom>
            <a:noFill/>
            <a:ln w="26988">
              <a:solidFill>
                <a:srgbClr val="333399"/>
              </a:solidFill>
              <a:round/>
              <a:headEnd/>
              <a:tailEnd/>
            </a:ln>
          </p:spPr>
          <p:txBody>
            <a:bodyPr/>
            <a:lstStyle/>
            <a:p>
              <a:endParaRPr lang="fr-CH"/>
            </a:p>
          </p:txBody>
        </p:sp>
        <p:sp>
          <p:nvSpPr>
            <p:cNvPr id="19484" name="Line 24"/>
            <p:cNvSpPr>
              <a:spLocks noChangeShapeType="1"/>
            </p:cNvSpPr>
            <p:nvPr/>
          </p:nvSpPr>
          <p:spPr bwMode="auto">
            <a:xfrm>
              <a:off x="1820" y="1983"/>
              <a:ext cx="95" cy="80"/>
            </a:xfrm>
            <a:prstGeom prst="line">
              <a:avLst/>
            </a:prstGeom>
            <a:noFill/>
            <a:ln w="26988">
              <a:solidFill>
                <a:srgbClr val="333399"/>
              </a:solidFill>
              <a:round/>
              <a:headEnd/>
              <a:tailEnd/>
            </a:ln>
          </p:spPr>
          <p:txBody>
            <a:bodyPr/>
            <a:lstStyle/>
            <a:p>
              <a:endParaRPr lang="fr-CH"/>
            </a:p>
          </p:txBody>
        </p:sp>
        <p:sp>
          <p:nvSpPr>
            <p:cNvPr id="19485" name="Line 25"/>
            <p:cNvSpPr>
              <a:spLocks noChangeShapeType="1"/>
            </p:cNvSpPr>
            <p:nvPr/>
          </p:nvSpPr>
          <p:spPr bwMode="auto">
            <a:xfrm>
              <a:off x="1915" y="2063"/>
              <a:ext cx="86" cy="80"/>
            </a:xfrm>
            <a:prstGeom prst="line">
              <a:avLst/>
            </a:prstGeom>
            <a:noFill/>
            <a:ln w="26988">
              <a:solidFill>
                <a:srgbClr val="333399"/>
              </a:solidFill>
              <a:round/>
              <a:headEnd/>
              <a:tailEnd/>
            </a:ln>
          </p:spPr>
          <p:txBody>
            <a:bodyPr/>
            <a:lstStyle/>
            <a:p>
              <a:endParaRPr lang="fr-CH"/>
            </a:p>
          </p:txBody>
        </p:sp>
        <p:sp>
          <p:nvSpPr>
            <p:cNvPr id="19486" name="Line 26"/>
            <p:cNvSpPr>
              <a:spLocks noChangeShapeType="1"/>
            </p:cNvSpPr>
            <p:nvPr/>
          </p:nvSpPr>
          <p:spPr bwMode="auto">
            <a:xfrm>
              <a:off x="2001" y="2143"/>
              <a:ext cx="87" cy="69"/>
            </a:xfrm>
            <a:prstGeom prst="line">
              <a:avLst/>
            </a:prstGeom>
            <a:noFill/>
            <a:ln w="26988">
              <a:solidFill>
                <a:srgbClr val="333399"/>
              </a:solidFill>
              <a:round/>
              <a:headEnd/>
              <a:tailEnd/>
            </a:ln>
          </p:spPr>
          <p:txBody>
            <a:bodyPr/>
            <a:lstStyle/>
            <a:p>
              <a:endParaRPr lang="fr-CH"/>
            </a:p>
          </p:txBody>
        </p:sp>
        <p:sp>
          <p:nvSpPr>
            <p:cNvPr id="19487" name="Line 27"/>
            <p:cNvSpPr>
              <a:spLocks noChangeShapeType="1"/>
            </p:cNvSpPr>
            <p:nvPr/>
          </p:nvSpPr>
          <p:spPr bwMode="auto">
            <a:xfrm>
              <a:off x="2088" y="2212"/>
              <a:ext cx="94" cy="69"/>
            </a:xfrm>
            <a:prstGeom prst="line">
              <a:avLst/>
            </a:prstGeom>
            <a:noFill/>
            <a:ln w="26988">
              <a:solidFill>
                <a:srgbClr val="333399"/>
              </a:solidFill>
              <a:round/>
              <a:headEnd/>
              <a:tailEnd/>
            </a:ln>
          </p:spPr>
          <p:txBody>
            <a:bodyPr/>
            <a:lstStyle/>
            <a:p>
              <a:endParaRPr lang="fr-CH"/>
            </a:p>
          </p:txBody>
        </p:sp>
        <p:sp>
          <p:nvSpPr>
            <p:cNvPr id="19488" name="Line 28"/>
            <p:cNvSpPr>
              <a:spLocks noChangeShapeType="1"/>
            </p:cNvSpPr>
            <p:nvPr/>
          </p:nvSpPr>
          <p:spPr bwMode="auto">
            <a:xfrm>
              <a:off x="2182" y="2281"/>
              <a:ext cx="87" cy="57"/>
            </a:xfrm>
            <a:prstGeom prst="line">
              <a:avLst/>
            </a:prstGeom>
            <a:noFill/>
            <a:ln w="26988">
              <a:solidFill>
                <a:srgbClr val="333399"/>
              </a:solidFill>
              <a:round/>
              <a:headEnd/>
              <a:tailEnd/>
            </a:ln>
          </p:spPr>
          <p:txBody>
            <a:bodyPr/>
            <a:lstStyle/>
            <a:p>
              <a:endParaRPr lang="fr-CH"/>
            </a:p>
          </p:txBody>
        </p:sp>
        <p:sp>
          <p:nvSpPr>
            <p:cNvPr id="19489" name="Line 29"/>
            <p:cNvSpPr>
              <a:spLocks noChangeShapeType="1"/>
            </p:cNvSpPr>
            <p:nvPr/>
          </p:nvSpPr>
          <p:spPr bwMode="auto">
            <a:xfrm>
              <a:off x="2269" y="2338"/>
              <a:ext cx="86" cy="57"/>
            </a:xfrm>
            <a:prstGeom prst="line">
              <a:avLst/>
            </a:prstGeom>
            <a:noFill/>
            <a:ln w="26988">
              <a:solidFill>
                <a:srgbClr val="333399"/>
              </a:solidFill>
              <a:round/>
              <a:headEnd/>
              <a:tailEnd/>
            </a:ln>
          </p:spPr>
          <p:txBody>
            <a:bodyPr/>
            <a:lstStyle/>
            <a:p>
              <a:endParaRPr lang="fr-CH"/>
            </a:p>
          </p:txBody>
        </p:sp>
        <p:sp>
          <p:nvSpPr>
            <p:cNvPr id="19490" name="Line 30"/>
            <p:cNvSpPr>
              <a:spLocks noChangeShapeType="1"/>
            </p:cNvSpPr>
            <p:nvPr/>
          </p:nvSpPr>
          <p:spPr bwMode="auto">
            <a:xfrm>
              <a:off x="2355" y="2395"/>
              <a:ext cx="95" cy="46"/>
            </a:xfrm>
            <a:prstGeom prst="line">
              <a:avLst/>
            </a:prstGeom>
            <a:noFill/>
            <a:ln w="26988">
              <a:solidFill>
                <a:srgbClr val="333399"/>
              </a:solidFill>
              <a:round/>
              <a:headEnd/>
              <a:tailEnd/>
            </a:ln>
          </p:spPr>
          <p:txBody>
            <a:bodyPr/>
            <a:lstStyle/>
            <a:p>
              <a:endParaRPr lang="fr-CH"/>
            </a:p>
          </p:txBody>
        </p:sp>
        <p:sp>
          <p:nvSpPr>
            <p:cNvPr id="19491" name="Line 31"/>
            <p:cNvSpPr>
              <a:spLocks noChangeShapeType="1"/>
            </p:cNvSpPr>
            <p:nvPr/>
          </p:nvSpPr>
          <p:spPr bwMode="auto">
            <a:xfrm>
              <a:off x="2450" y="2441"/>
              <a:ext cx="86" cy="46"/>
            </a:xfrm>
            <a:prstGeom prst="line">
              <a:avLst/>
            </a:prstGeom>
            <a:noFill/>
            <a:ln w="26988">
              <a:solidFill>
                <a:srgbClr val="333399"/>
              </a:solidFill>
              <a:round/>
              <a:headEnd/>
              <a:tailEnd/>
            </a:ln>
          </p:spPr>
          <p:txBody>
            <a:bodyPr/>
            <a:lstStyle/>
            <a:p>
              <a:endParaRPr lang="fr-CH"/>
            </a:p>
          </p:txBody>
        </p:sp>
        <p:sp>
          <p:nvSpPr>
            <p:cNvPr id="19492" name="Line 32"/>
            <p:cNvSpPr>
              <a:spLocks noChangeShapeType="1"/>
            </p:cNvSpPr>
            <p:nvPr/>
          </p:nvSpPr>
          <p:spPr bwMode="auto">
            <a:xfrm>
              <a:off x="2536" y="2487"/>
              <a:ext cx="86" cy="46"/>
            </a:xfrm>
            <a:prstGeom prst="line">
              <a:avLst/>
            </a:prstGeom>
            <a:noFill/>
            <a:ln w="26988">
              <a:solidFill>
                <a:srgbClr val="333399"/>
              </a:solidFill>
              <a:round/>
              <a:headEnd/>
              <a:tailEnd/>
            </a:ln>
          </p:spPr>
          <p:txBody>
            <a:bodyPr/>
            <a:lstStyle/>
            <a:p>
              <a:endParaRPr lang="fr-CH"/>
            </a:p>
          </p:txBody>
        </p:sp>
        <p:sp>
          <p:nvSpPr>
            <p:cNvPr id="19493" name="Line 33"/>
            <p:cNvSpPr>
              <a:spLocks noChangeShapeType="1"/>
            </p:cNvSpPr>
            <p:nvPr/>
          </p:nvSpPr>
          <p:spPr bwMode="auto">
            <a:xfrm>
              <a:off x="2622" y="2533"/>
              <a:ext cx="95" cy="34"/>
            </a:xfrm>
            <a:prstGeom prst="line">
              <a:avLst/>
            </a:prstGeom>
            <a:noFill/>
            <a:ln w="26988">
              <a:solidFill>
                <a:srgbClr val="333399"/>
              </a:solidFill>
              <a:round/>
              <a:headEnd/>
              <a:tailEnd/>
            </a:ln>
          </p:spPr>
          <p:txBody>
            <a:bodyPr/>
            <a:lstStyle/>
            <a:p>
              <a:endParaRPr lang="fr-CH"/>
            </a:p>
          </p:txBody>
        </p:sp>
        <p:sp>
          <p:nvSpPr>
            <p:cNvPr id="19494" name="Line 34"/>
            <p:cNvSpPr>
              <a:spLocks noChangeShapeType="1"/>
            </p:cNvSpPr>
            <p:nvPr/>
          </p:nvSpPr>
          <p:spPr bwMode="auto">
            <a:xfrm>
              <a:off x="2717" y="2567"/>
              <a:ext cx="87" cy="35"/>
            </a:xfrm>
            <a:prstGeom prst="line">
              <a:avLst/>
            </a:prstGeom>
            <a:noFill/>
            <a:ln w="26988">
              <a:solidFill>
                <a:srgbClr val="333399"/>
              </a:solidFill>
              <a:round/>
              <a:headEnd/>
              <a:tailEnd/>
            </a:ln>
          </p:spPr>
          <p:txBody>
            <a:bodyPr/>
            <a:lstStyle/>
            <a:p>
              <a:endParaRPr lang="fr-CH"/>
            </a:p>
          </p:txBody>
        </p:sp>
        <p:sp>
          <p:nvSpPr>
            <p:cNvPr id="19495" name="Line 35"/>
            <p:cNvSpPr>
              <a:spLocks noChangeShapeType="1"/>
            </p:cNvSpPr>
            <p:nvPr/>
          </p:nvSpPr>
          <p:spPr bwMode="auto">
            <a:xfrm>
              <a:off x="2804" y="2602"/>
              <a:ext cx="86" cy="45"/>
            </a:xfrm>
            <a:prstGeom prst="line">
              <a:avLst/>
            </a:prstGeom>
            <a:noFill/>
            <a:ln w="26988">
              <a:solidFill>
                <a:srgbClr val="333399"/>
              </a:solidFill>
              <a:round/>
              <a:headEnd/>
              <a:tailEnd/>
            </a:ln>
          </p:spPr>
          <p:txBody>
            <a:bodyPr/>
            <a:lstStyle/>
            <a:p>
              <a:endParaRPr lang="fr-CH"/>
            </a:p>
          </p:txBody>
        </p:sp>
        <p:sp>
          <p:nvSpPr>
            <p:cNvPr id="19496" name="Line 36"/>
            <p:cNvSpPr>
              <a:spLocks noChangeShapeType="1"/>
            </p:cNvSpPr>
            <p:nvPr/>
          </p:nvSpPr>
          <p:spPr bwMode="auto">
            <a:xfrm>
              <a:off x="2890" y="2647"/>
              <a:ext cx="95" cy="23"/>
            </a:xfrm>
            <a:prstGeom prst="line">
              <a:avLst/>
            </a:prstGeom>
            <a:noFill/>
            <a:ln w="26988">
              <a:solidFill>
                <a:srgbClr val="333399"/>
              </a:solidFill>
              <a:round/>
              <a:headEnd/>
              <a:tailEnd/>
            </a:ln>
          </p:spPr>
          <p:txBody>
            <a:bodyPr/>
            <a:lstStyle/>
            <a:p>
              <a:endParaRPr lang="fr-CH"/>
            </a:p>
          </p:txBody>
        </p:sp>
        <p:sp>
          <p:nvSpPr>
            <p:cNvPr id="19497" name="Line 37"/>
            <p:cNvSpPr>
              <a:spLocks noChangeShapeType="1"/>
            </p:cNvSpPr>
            <p:nvPr/>
          </p:nvSpPr>
          <p:spPr bwMode="auto">
            <a:xfrm>
              <a:off x="2985" y="2670"/>
              <a:ext cx="86" cy="35"/>
            </a:xfrm>
            <a:prstGeom prst="line">
              <a:avLst/>
            </a:prstGeom>
            <a:noFill/>
            <a:ln w="26988">
              <a:solidFill>
                <a:srgbClr val="333399"/>
              </a:solidFill>
              <a:round/>
              <a:headEnd/>
              <a:tailEnd/>
            </a:ln>
          </p:spPr>
          <p:txBody>
            <a:bodyPr/>
            <a:lstStyle/>
            <a:p>
              <a:endParaRPr lang="fr-CH"/>
            </a:p>
          </p:txBody>
        </p:sp>
        <p:sp>
          <p:nvSpPr>
            <p:cNvPr id="19498" name="Line 38"/>
            <p:cNvSpPr>
              <a:spLocks noChangeShapeType="1"/>
            </p:cNvSpPr>
            <p:nvPr/>
          </p:nvSpPr>
          <p:spPr bwMode="auto">
            <a:xfrm>
              <a:off x="3071" y="2705"/>
              <a:ext cx="86" cy="23"/>
            </a:xfrm>
            <a:prstGeom prst="line">
              <a:avLst/>
            </a:prstGeom>
            <a:noFill/>
            <a:ln w="26988">
              <a:solidFill>
                <a:srgbClr val="333399"/>
              </a:solidFill>
              <a:round/>
              <a:headEnd/>
              <a:tailEnd/>
            </a:ln>
          </p:spPr>
          <p:txBody>
            <a:bodyPr/>
            <a:lstStyle/>
            <a:p>
              <a:endParaRPr lang="fr-CH"/>
            </a:p>
          </p:txBody>
        </p:sp>
        <p:sp>
          <p:nvSpPr>
            <p:cNvPr id="19499" name="Line 39"/>
            <p:cNvSpPr>
              <a:spLocks noChangeShapeType="1"/>
            </p:cNvSpPr>
            <p:nvPr/>
          </p:nvSpPr>
          <p:spPr bwMode="auto">
            <a:xfrm>
              <a:off x="3157" y="2728"/>
              <a:ext cx="95" cy="22"/>
            </a:xfrm>
            <a:prstGeom prst="line">
              <a:avLst/>
            </a:prstGeom>
            <a:noFill/>
            <a:ln w="26988">
              <a:solidFill>
                <a:srgbClr val="333399"/>
              </a:solidFill>
              <a:round/>
              <a:headEnd/>
              <a:tailEnd/>
            </a:ln>
          </p:spPr>
          <p:txBody>
            <a:bodyPr/>
            <a:lstStyle/>
            <a:p>
              <a:endParaRPr lang="fr-CH"/>
            </a:p>
          </p:txBody>
        </p:sp>
        <p:sp>
          <p:nvSpPr>
            <p:cNvPr id="19500" name="Line 40"/>
            <p:cNvSpPr>
              <a:spLocks noChangeShapeType="1"/>
            </p:cNvSpPr>
            <p:nvPr/>
          </p:nvSpPr>
          <p:spPr bwMode="auto">
            <a:xfrm>
              <a:off x="3252" y="2750"/>
              <a:ext cx="86" cy="23"/>
            </a:xfrm>
            <a:prstGeom prst="line">
              <a:avLst/>
            </a:prstGeom>
            <a:noFill/>
            <a:ln w="26988">
              <a:solidFill>
                <a:srgbClr val="333399"/>
              </a:solidFill>
              <a:round/>
              <a:headEnd/>
              <a:tailEnd/>
            </a:ln>
          </p:spPr>
          <p:txBody>
            <a:bodyPr/>
            <a:lstStyle/>
            <a:p>
              <a:endParaRPr lang="fr-CH"/>
            </a:p>
          </p:txBody>
        </p:sp>
        <p:sp>
          <p:nvSpPr>
            <p:cNvPr id="19501" name="Line 41"/>
            <p:cNvSpPr>
              <a:spLocks noChangeShapeType="1"/>
            </p:cNvSpPr>
            <p:nvPr/>
          </p:nvSpPr>
          <p:spPr bwMode="auto">
            <a:xfrm>
              <a:off x="3338" y="2773"/>
              <a:ext cx="87" cy="23"/>
            </a:xfrm>
            <a:prstGeom prst="line">
              <a:avLst/>
            </a:prstGeom>
            <a:noFill/>
            <a:ln w="26988">
              <a:solidFill>
                <a:srgbClr val="333399"/>
              </a:solidFill>
              <a:round/>
              <a:headEnd/>
              <a:tailEnd/>
            </a:ln>
          </p:spPr>
          <p:txBody>
            <a:bodyPr/>
            <a:lstStyle/>
            <a:p>
              <a:endParaRPr lang="fr-CH"/>
            </a:p>
          </p:txBody>
        </p:sp>
        <p:sp>
          <p:nvSpPr>
            <p:cNvPr id="19502" name="Line 42"/>
            <p:cNvSpPr>
              <a:spLocks noChangeShapeType="1"/>
            </p:cNvSpPr>
            <p:nvPr/>
          </p:nvSpPr>
          <p:spPr bwMode="auto">
            <a:xfrm>
              <a:off x="3425" y="2796"/>
              <a:ext cx="95" cy="12"/>
            </a:xfrm>
            <a:prstGeom prst="line">
              <a:avLst/>
            </a:prstGeom>
            <a:noFill/>
            <a:ln w="26988">
              <a:solidFill>
                <a:srgbClr val="333399"/>
              </a:solidFill>
              <a:round/>
              <a:headEnd/>
              <a:tailEnd/>
            </a:ln>
          </p:spPr>
          <p:txBody>
            <a:bodyPr/>
            <a:lstStyle/>
            <a:p>
              <a:endParaRPr lang="fr-CH"/>
            </a:p>
          </p:txBody>
        </p:sp>
        <p:sp>
          <p:nvSpPr>
            <p:cNvPr id="19503" name="Line 43"/>
            <p:cNvSpPr>
              <a:spLocks noChangeShapeType="1"/>
            </p:cNvSpPr>
            <p:nvPr/>
          </p:nvSpPr>
          <p:spPr bwMode="auto">
            <a:xfrm>
              <a:off x="3520" y="2808"/>
              <a:ext cx="86" cy="11"/>
            </a:xfrm>
            <a:prstGeom prst="line">
              <a:avLst/>
            </a:prstGeom>
            <a:noFill/>
            <a:ln w="26988">
              <a:solidFill>
                <a:srgbClr val="333399"/>
              </a:solidFill>
              <a:round/>
              <a:headEnd/>
              <a:tailEnd/>
            </a:ln>
          </p:spPr>
          <p:txBody>
            <a:bodyPr/>
            <a:lstStyle/>
            <a:p>
              <a:endParaRPr lang="fr-CH"/>
            </a:p>
          </p:txBody>
        </p:sp>
        <p:sp>
          <p:nvSpPr>
            <p:cNvPr id="19504" name="Line 44"/>
            <p:cNvSpPr>
              <a:spLocks noChangeShapeType="1"/>
            </p:cNvSpPr>
            <p:nvPr/>
          </p:nvSpPr>
          <p:spPr bwMode="auto">
            <a:xfrm>
              <a:off x="3606" y="2819"/>
              <a:ext cx="86" cy="23"/>
            </a:xfrm>
            <a:prstGeom prst="line">
              <a:avLst/>
            </a:prstGeom>
            <a:noFill/>
            <a:ln w="26988">
              <a:solidFill>
                <a:srgbClr val="333399"/>
              </a:solidFill>
              <a:round/>
              <a:headEnd/>
              <a:tailEnd/>
            </a:ln>
          </p:spPr>
          <p:txBody>
            <a:bodyPr/>
            <a:lstStyle/>
            <a:p>
              <a:endParaRPr lang="fr-CH"/>
            </a:p>
          </p:txBody>
        </p:sp>
        <p:sp>
          <p:nvSpPr>
            <p:cNvPr id="19505" name="Line 45"/>
            <p:cNvSpPr>
              <a:spLocks noChangeShapeType="1"/>
            </p:cNvSpPr>
            <p:nvPr/>
          </p:nvSpPr>
          <p:spPr bwMode="auto">
            <a:xfrm>
              <a:off x="3692" y="2842"/>
              <a:ext cx="95" cy="12"/>
            </a:xfrm>
            <a:prstGeom prst="line">
              <a:avLst/>
            </a:prstGeom>
            <a:noFill/>
            <a:ln w="26988">
              <a:solidFill>
                <a:srgbClr val="333399"/>
              </a:solidFill>
              <a:round/>
              <a:headEnd/>
              <a:tailEnd/>
            </a:ln>
          </p:spPr>
          <p:txBody>
            <a:bodyPr/>
            <a:lstStyle/>
            <a:p>
              <a:endParaRPr lang="fr-CH"/>
            </a:p>
          </p:txBody>
        </p:sp>
        <p:sp>
          <p:nvSpPr>
            <p:cNvPr id="19506" name="Line 46"/>
            <p:cNvSpPr>
              <a:spLocks noChangeShapeType="1"/>
            </p:cNvSpPr>
            <p:nvPr/>
          </p:nvSpPr>
          <p:spPr bwMode="auto">
            <a:xfrm>
              <a:off x="3787" y="2854"/>
              <a:ext cx="86" cy="11"/>
            </a:xfrm>
            <a:prstGeom prst="line">
              <a:avLst/>
            </a:prstGeom>
            <a:noFill/>
            <a:ln w="26988">
              <a:solidFill>
                <a:srgbClr val="333399"/>
              </a:solidFill>
              <a:round/>
              <a:headEnd/>
              <a:tailEnd/>
            </a:ln>
          </p:spPr>
          <p:txBody>
            <a:bodyPr/>
            <a:lstStyle/>
            <a:p>
              <a:endParaRPr lang="fr-CH"/>
            </a:p>
          </p:txBody>
        </p:sp>
        <p:sp>
          <p:nvSpPr>
            <p:cNvPr id="19507" name="Line 47"/>
            <p:cNvSpPr>
              <a:spLocks noChangeShapeType="1"/>
            </p:cNvSpPr>
            <p:nvPr/>
          </p:nvSpPr>
          <p:spPr bwMode="auto">
            <a:xfrm>
              <a:off x="3873" y="2865"/>
              <a:ext cx="86" cy="11"/>
            </a:xfrm>
            <a:prstGeom prst="line">
              <a:avLst/>
            </a:prstGeom>
            <a:noFill/>
            <a:ln w="26988">
              <a:solidFill>
                <a:srgbClr val="333399"/>
              </a:solidFill>
              <a:round/>
              <a:headEnd/>
              <a:tailEnd/>
            </a:ln>
          </p:spPr>
          <p:txBody>
            <a:bodyPr/>
            <a:lstStyle/>
            <a:p>
              <a:endParaRPr lang="fr-CH"/>
            </a:p>
          </p:txBody>
        </p:sp>
        <p:sp>
          <p:nvSpPr>
            <p:cNvPr id="19508" name="Line 48"/>
            <p:cNvSpPr>
              <a:spLocks noChangeShapeType="1"/>
            </p:cNvSpPr>
            <p:nvPr/>
          </p:nvSpPr>
          <p:spPr bwMode="auto">
            <a:xfrm>
              <a:off x="3959" y="2876"/>
              <a:ext cx="95" cy="12"/>
            </a:xfrm>
            <a:prstGeom prst="line">
              <a:avLst/>
            </a:prstGeom>
            <a:noFill/>
            <a:ln w="26988">
              <a:solidFill>
                <a:srgbClr val="333399"/>
              </a:solidFill>
              <a:round/>
              <a:headEnd/>
              <a:tailEnd/>
            </a:ln>
          </p:spPr>
          <p:txBody>
            <a:bodyPr/>
            <a:lstStyle/>
            <a:p>
              <a:endParaRPr lang="fr-CH"/>
            </a:p>
          </p:txBody>
        </p:sp>
        <p:sp>
          <p:nvSpPr>
            <p:cNvPr id="19509" name="Line 49"/>
            <p:cNvSpPr>
              <a:spLocks noChangeShapeType="1"/>
            </p:cNvSpPr>
            <p:nvPr/>
          </p:nvSpPr>
          <p:spPr bwMode="auto">
            <a:xfrm>
              <a:off x="4054" y="2888"/>
              <a:ext cx="87" cy="1"/>
            </a:xfrm>
            <a:prstGeom prst="line">
              <a:avLst/>
            </a:prstGeom>
            <a:noFill/>
            <a:ln w="26988">
              <a:solidFill>
                <a:srgbClr val="333399"/>
              </a:solidFill>
              <a:round/>
              <a:headEnd/>
              <a:tailEnd/>
            </a:ln>
          </p:spPr>
          <p:txBody>
            <a:bodyPr/>
            <a:lstStyle/>
            <a:p>
              <a:endParaRPr lang="fr-CH"/>
            </a:p>
          </p:txBody>
        </p:sp>
        <p:sp>
          <p:nvSpPr>
            <p:cNvPr id="19510" name="Line 50"/>
            <p:cNvSpPr>
              <a:spLocks noChangeShapeType="1"/>
            </p:cNvSpPr>
            <p:nvPr/>
          </p:nvSpPr>
          <p:spPr bwMode="auto">
            <a:xfrm>
              <a:off x="4141" y="2888"/>
              <a:ext cx="86" cy="11"/>
            </a:xfrm>
            <a:prstGeom prst="line">
              <a:avLst/>
            </a:prstGeom>
            <a:noFill/>
            <a:ln w="26988">
              <a:solidFill>
                <a:srgbClr val="333399"/>
              </a:solidFill>
              <a:round/>
              <a:headEnd/>
              <a:tailEnd/>
            </a:ln>
          </p:spPr>
          <p:txBody>
            <a:bodyPr/>
            <a:lstStyle/>
            <a:p>
              <a:endParaRPr lang="fr-CH"/>
            </a:p>
          </p:txBody>
        </p:sp>
        <p:sp>
          <p:nvSpPr>
            <p:cNvPr id="19511" name="Line 51"/>
            <p:cNvSpPr>
              <a:spLocks noChangeShapeType="1"/>
            </p:cNvSpPr>
            <p:nvPr/>
          </p:nvSpPr>
          <p:spPr bwMode="auto">
            <a:xfrm>
              <a:off x="4227" y="2899"/>
              <a:ext cx="95" cy="1"/>
            </a:xfrm>
            <a:prstGeom prst="line">
              <a:avLst/>
            </a:prstGeom>
            <a:noFill/>
            <a:ln w="26988">
              <a:solidFill>
                <a:srgbClr val="333399"/>
              </a:solidFill>
              <a:round/>
              <a:headEnd/>
              <a:tailEnd/>
            </a:ln>
          </p:spPr>
          <p:txBody>
            <a:bodyPr/>
            <a:lstStyle/>
            <a:p>
              <a:endParaRPr lang="fr-CH"/>
            </a:p>
          </p:txBody>
        </p:sp>
        <p:sp>
          <p:nvSpPr>
            <p:cNvPr id="19512" name="Line 52"/>
            <p:cNvSpPr>
              <a:spLocks noChangeShapeType="1"/>
            </p:cNvSpPr>
            <p:nvPr/>
          </p:nvSpPr>
          <p:spPr bwMode="auto">
            <a:xfrm>
              <a:off x="4322" y="2899"/>
              <a:ext cx="86" cy="12"/>
            </a:xfrm>
            <a:prstGeom prst="line">
              <a:avLst/>
            </a:prstGeom>
            <a:noFill/>
            <a:ln w="26988">
              <a:solidFill>
                <a:srgbClr val="333399"/>
              </a:solidFill>
              <a:round/>
              <a:headEnd/>
              <a:tailEnd/>
            </a:ln>
          </p:spPr>
          <p:txBody>
            <a:bodyPr/>
            <a:lstStyle/>
            <a:p>
              <a:endParaRPr lang="fr-CH"/>
            </a:p>
          </p:txBody>
        </p:sp>
        <p:sp>
          <p:nvSpPr>
            <p:cNvPr id="19513" name="Line 53"/>
            <p:cNvSpPr>
              <a:spLocks noChangeShapeType="1"/>
            </p:cNvSpPr>
            <p:nvPr/>
          </p:nvSpPr>
          <p:spPr bwMode="auto">
            <a:xfrm>
              <a:off x="4408" y="2911"/>
              <a:ext cx="86" cy="1"/>
            </a:xfrm>
            <a:prstGeom prst="line">
              <a:avLst/>
            </a:prstGeom>
            <a:noFill/>
            <a:ln w="26988">
              <a:solidFill>
                <a:srgbClr val="333399"/>
              </a:solidFill>
              <a:round/>
              <a:headEnd/>
              <a:tailEnd/>
            </a:ln>
          </p:spPr>
          <p:txBody>
            <a:bodyPr/>
            <a:lstStyle/>
            <a:p>
              <a:endParaRPr lang="fr-CH"/>
            </a:p>
          </p:txBody>
        </p:sp>
        <p:sp>
          <p:nvSpPr>
            <p:cNvPr id="19514" name="Line 54"/>
            <p:cNvSpPr>
              <a:spLocks noChangeShapeType="1"/>
            </p:cNvSpPr>
            <p:nvPr/>
          </p:nvSpPr>
          <p:spPr bwMode="auto">
            <a:xfrm>
              <a:off x="4494" y="2911"/>
              <a:ext cx="95" cy="11"/>
            </a:xfrm>
            <a:prstGeom prst="line">
              <a:avLst/>
            </a:prstGeom>
            <a:noFill/>
            <a:ln w="26988">
              <a:solidFill>
                <a:srgbClr val="333399"/>
              </a:solidFill>
              <a:round/>
              <a:headEnd/>
              <a:tailEnd/>
            </a:ln>
          </p:spPr>
          <p:txBody>
            <a:bodyPr/>
            <a:lstStyle/>
            <a:p>
              <a:endParaRPr lang="fr-CH"/>
            </a:p>
          </p:txBody>
        </p:sp>
        <p:sp>
          <p:nvSpPr>
            <p:cNvPr id="19515" name="Line 55"/>
            <p:cNvSpPr>
              <a:spLocks noChangeShapeType="1"/>
            </p:cNvSpPr>
            <p:nvPr/>
          </p:nvSpPr>
          <p:spPr bwMode="auto">
            <a:xfrm>
              <a:off x="4589" y="2922"/>
              <a:ext cx="86" cy="1"/>
            </a:xfrm>
            <a:prstGeom prst="line">
              <a:avLst/>
            </a:prstGeom>
            <a:noFill/>
            <a:ln w="26988">
              <a:solidFill>
                <a:srgbClr val="333399"/>
              </a:solidFill>
              <a:round/>
              <a:headEnd/>
              <a:tailEnd/>
            </a:ln>
          </p:spPr>
          <p:txBody>
            <a:bodyPr/>
            <a:lstStyle/>
            <a:p>
              <a:endParaRPr lang="fr-CH"/>
            </a:p>
          </p:txBody>
        </p:sp>
        <p:sp>
          <p:nvSpPr>
            <p:cNvPr id="19516" name="Line 56"/>
            <p:cNvSpPr>
              <a:spLocks noChangeShapeType="1"/>
            </p:cNvSpPr>
            <p:nvPr/>
          </p:nvSpPr>
          <p:spPr bwMode="auto">
            <a:xfrm>
              <a:off x="4675" y="2922"/>
              <a:ext cx="87" cy="1"/>
            </a:xfrm>
            <a:prstGeom prst="line">
              <a:avLst/>
            </a:prstGeom>
            <a:noFill/>
            <a:ln w="26988">
              <a:solidFill>
                <a:srgbClr val="333399"/>
              </a:solidFill>
              <a:round/>
              <a:headEnd/>
              <a:tailEnd/>
            </a:ln>
          </p:spPr>
          <p:txBody>
            <a:bodyPr/>
            <a:lstStyle/>
            <a:p>
              <a:endParaRPr lang="fr-CH"/>
            </a:p>
          </p:txBody>
        </p:sp>
        <p:sp>
          <p:nvSpPr>
            <p:cNvPr id="19517" name="Line 57"/>
            <p:cNvSpPr>
              <a:spLocks noChangeShapeType="1"/>
            </p:cNvSpPr>
            <p:nvPr/>
          </p:nvSpPr>
          <p:spPr bwMode="auto">
            <a:xfrm>
              <a:off x="4762" y="2922"/>
              <a:ext cx="95" cy="1"/>
            </a:xfrm>
            <a:prstGeom prst="line">
              <a:avLst/>
            </a:prstGeom>
            <a:noFill/>
            <a:ln w="26988">
              <a:solidFill>
                <a:srgbClr val="333399"/>
              </a:solidFill>
              <a:round/>
              <a:headEnd/>
              <a:tailEnd/>
            </a:ln>
          </p:spPr>
          <p:txBody>
            <a:bodyPr/>
            <a:lstStyle/>
            <a:p>
              <a:endParaRPr lang="fr-CH"/>
            </a:p>
          </p:txBody>
        </p:sp>
        <p:sp>
          <p:nvSpPr>
            <p:cNvPr id="19518" name="Line 58"/>
            <p:cNvSpPr>
              <a:spLocks noChangeShapeType="1"/>
            </p:cNvSpPr>
            <p:nvPr/>
          </p:nvSpPr>
          <p:spPr bwMode="auto">
            <a:xfrm flipV="1">
              <a:off x="932" y="1261"/>
              <a:ext cx="86" cy="46"/>
            </a:xfrm>
            <a:prstGeom prst="line">
              <a:avLst/>
            </a:prstGeom>
            <a:noFill/>
            <a:ln w="26988">
              <a:solidFill>
                <a:srgbClr val="FF6600"/>
              </a:solidFill>
              <a:round/>
              <a:headEnd/>
              <a:tailEnd/>
            </a:ln>
          </p:spPr>
          <p:txBody>
            <a:bodyPr/>
            <a:lstStyle/>
            <a:p>
              <a:endParaRPr lang="fr-CH"/>
            </a:p>
          </p:txBody>
        </p:sp>
        <p:sp>
          <p:nvSpPr>
            <p:cNvPr id="19519" name="Line 59"/>
            <p:cNvSpPr>
              <a:spLocks noChangeShapeType="1"/>
            </p:cNvSpPr>
            <p:nvPr/>
          </p:nvSpPr>
          <p:spPr bwMode="auto">
            <a:xfrm flipV="1">
              <a:off x="1018" y="1215"/>
              <a:ext cx="95" cy="46"/>
            </a:xfrm>
            <a:prstGeom prst="line">
              <a:avLst/>
            </a:prstGeom>
            <a:noFill/>
            <a:ln w="26988">
              <a:solidFill>
                <a:srgbClr val="FF6600"/>
              </a:solidFill>
              <a:round/>
              <a:headEnd/>
              <a:tailEnd/>
            </a:ln>
          </p:spPr>
          <p:txBody>
            <a:bodyPr/>
            <a:lstStyle/>
            <a:p>
              <a:endParaRPr lang="fr-CH"/>
            </a:p>
          </p:txBody>
        </p:sp>
        <p:sp>
          <p:nvSpPr>
            <p:cNvPr id="19520" name="Line 60"/>
            <p:cNvSpPr>
              <a:spLocks noChangeShapeType="1"/>
            </p:cNvSpPr>
            <p:nvPr/>
          </p:nvSpPr>
          <p:spPr bwMode="auto">
            <a:xfrm flipV="1">
              <a:off x="1113" y="1181"/>
              <a:ext cx="86" cy="34"/>
            </a:xfrm>
            <a:prstGeom prst="line">
              <a:avLst/>
            </a:prstGeom>
            <a:noFill/>
            <a:ln w="26988">
              <a:solidFill>
                <a:srgbClr val="FF6600"/>
              </a:solidFill>
              <a:round/>
              <a:headEnd/>
              <a:tailEnd/>
            </a:ln>
          </p:spPr>
          <p:txBody>
            <a:bodyPr/>
            <a:lstStyle/>
            <a:p>
              <a:endParaRPr lang="fr-CH"/>
            </a:p>
          </p:txBody>
        </p:sp>
        <p:sp>
          <p:nvSpPr>
            <p:cNvPr id="19521" name="Line 61"/>
            <p:cNvSpPr>
              <a:spLocks noChangeShapeType="1"/>
            </p:cNvSpPr>
            <p:nvPr/>
          </p:nvSpPr>
          <p:spPr bwMode="auto">
            <a:xfrm flipV="1">
              <a:off x="1199" y="1146"/>
              <a:ext cx="86" cy="35"/>
            </a:xfrm>
            <a:prstGeom prst="line">
              <a:avLst/>
            </a:prstGeom>
            <a:noFill/>
            <a:ln w="26988">
              <a:solidFill>
                <a:srgbClr val="FF6600"/>
              </a:solidFill>
              <a:round/>
              <a:headEnd/>
              <a:tailEnd/>
            </a:ln>
          </p:spPr>
          <p:txBody>
            <a:bodyPr/>
            <a:lstStyle/>
            <a:p>
              <a:endParaRPr lang="fr-CH"/>
            </a:p>
          </p:txBody>
        </p:sp>
        <p:sp>
          <p:nvSpPr>
            <p:cNvPr id="19522" name="Line 62"/>
            <p:cNvSpPr>
              <a:spLocks noChangeShapeType="1"/>
            </p:cNvSpPr>
            <p:nvPr/>
          </p:nvSpPr>
          <p:spPr bwMode="auto">
            <a:xfrm flipV="1">
              <a:off x="1285" y="1124"/>
              <a:ext cx="95" cy="22"/>
            </a:xfrm>
            <a:prstGeom prst="line">
              <a:avLst/>
            </a:prstGeom>
            <a:noFill/>
            <a:ln w="26988">
              <a:solidFill>
                <a:srgbClr val="FF6600"/>
              </a:solidFill>
              <a:round/>
              <a:headEnd/>
              <a:tailEnd/>
            </a:ln>
          </p:spPr>
          <p:txBody>
            <a:bodyPr/>
            <a:lstStyle/>
            <a:p>
              <a:endParaRPr lang="fr-CH"/>
            </a:p>
          </p:txBody>
        </p:sp>
        <p:sp>
          <p:nvSpPr>
            <p:cNvPr id="19523" name="Line 63"/>
            <p:cNvSpPr>
              <a:spLocks noChangeShapeType="1"/>
            </p:cNvSpPr>
            <p:nvPr/>
          </p:nvSpPr>
          <p:spPr bwMode="auto">
            <a:xfrm flipV="1">
              <a:off x="1380" y="1101"/>
              <a:ext cx="86" cy="23"/>
            </a:xfrm>
            <a:prstGeom prst="line">
              <a:avLst/>
            </a:prstGeom>
            <a:noFill/>
            <a:ln w="26988">
              <a:solidFill>
                <a:srgbClr val="FF6600"/>
              </a:solidFill>
              <a:round/>
              <a:headEnd/>
              <a:tailEnd/>
            </a:ln>
          </p:spPr>
          <p:txBody>
            <a:bodyPr/>
            <a:lstStyle/>
            <a:p>
              <a:endParaRPr lang="fr-CH"/>
            </a:p>
          </p:txBody>
        </p:sp>
        <p:sp>
          <p:nvSpPr>
            <p:cNvPr id="19524" name="Line 64"/>
            <p:cNvSpPr>
              <a:spLocks noChangeShapeType="1"/>
            </p:cNvSpPr>
            <p:nvPr/>
          </p:nvSpPr>
          <p:spPr bwMode="auto">
            <a:xfrm flipV="1">
              <a:off x="1466" y="1078"/>
              <a:ext cx="87" cy="23"/>
            </a:xfrm>
            <a:prstGeom prst="line">
              <a:avLst/>
            </a:prstGeom>
            <a:noFill/>
            <a:ln w="26988">
              <a:solidFill>
                <a:srgbClr val="FF6600"/>
              </a:solidFill>
              <a:round/>
              <a:headEnd/>
              <a:tailEnd/>
            </a:ln>
          </p:spPr>
          <p:txBody>
            <a:bodyPr/>
            <a:lstStyle/>
            <a:p>
              <a:endParaRPr lang="fr-CH"/>
            </a:p>
          </p:txBody>
        </p:sp>
        <p:sp>
          <p:nvSpPr>
            <p:cNvPr id="19525" name="Line 65"/>
            <p:cNvSpPr>
              <a:spLocks noChangeShapeType="1"/>
            </p:cNvSpPr>
            <p:nvPr/>
          </p:nvSpPr>
          <p:spPr bwMode="auto">
            <a:xfrm flipV="1">
              <a:off x="1553" y="1066"/>
              <a:ext cx="95" cy="12"/>
            </a:xfrm>
            <a:prstGeom prst="line">
              <a:avLst/>
            </a:prstGeom>
            <a:noFill/>
            <a:ln w="26988">
              <a:solidFill>
                <a:srgbClr val="FF6600"/>
              </a:solidFill>
              <a:round/>
              <a:headEnd/>
              <a:tailEnd/>
            </a:ln>
          </p:spPr>
          <p:txBody>
            <a:bodyPr/>
            <a:lstStyle/>
            <a:p>
              <a:endParaRPr lang="fr-CH"/>
            </a:p>
          </p:txBody>
        </p:sp>
        <p:sp>
          <p:nvSpPr>
            <p:cNvPr id="19526" name="Line 66"/>
            <p:cNvSpPr>
              <a:spLocks noChangeShapeType="1"/>
            </p:cNvSpPr>
            <p:nvPr/>
          </p:nvSpPr>
          <p:spPr bwMode="auto">
            <a:xfrm flipV="1">
              <a:off x="1648" y="1043"/>
              <a:ext cx="86" cy="23"/>
            </a:xfrm>
            <a:prstGeom prst="line">
              <a:avLst/>
            </a:prstGeom>
            <a:noFill/>
            <a:ln w="26988">
              <a:solidFill>
                <a:srgbClr val="FF6600"/>
              </a:solidFill>
              <a:round/>
              <a:headEnd/>
              <a:tailEnd/>
            </a:ln>
          </p:spPr>
          <p:txBody>
            <a:bodyPr/>
            <a:lstStyle/>
            <a:p>
              <a:endParaRPr lang="fr-CH"/>
            </a:p>
          </p:txBody>
        </p:sp>
        <p:sp>
          <p:nvSpPr>
            <p:cNvPr id="19527" name="Line 67"/>
            <p:cNvSpPr>
              <a:spLocks noChangeShapeType="1"/>
            </p:cNvSpPr>
            <p:nvPr/>
          </p:nvSpPr>
          <p:spPr bwMode="auto">
            <a:xfrm flipV="1">
              <a:off x="1734" y="1032"/>
              <a:ext cx="86" cy="11"/>
            </a:xfrm>
            <a:prstGeom prst="line">
              <a:avLst/>
            </a:prstGeom>
            <a:noFill/>
            <a:ln w="26988">
              <a:solidFill>
                <a:srgbClr val="FF6600"/>
              </a:solidFill>
              <a:round/>
              <a:headEnd/>
              <a:tailEnd/>
            </a:ln>
          </p:spPr>
          <p:txBody>
            <a:bodyPr/>
            <a:lstStyle/>
            <a:p>
              <a:endParaRPr lang="fr-CH"/>
            </a:p>
          </p:txBody>
        </p:sp>
        <p:sp>
          <p:nvSpPr>
            <p:cNvPr id="19528" name="Line 68"/>
            <p:cNvSpPr>
              <a:spLocks noChangeShapeType="1"/>
            </p:cNvSpPr>
            <p:nvPr/>
          </p:nvSpPr>
          <p:spPr bwMode="auto">
            <a:xfrm>
              <a:off x="1820" y="1032"/>
              <a:ext cx="95" cy="1"/>
            </a:xfrm>
            <a:prstGeom prst="line">
              <a:avLst/>
            </a:prstGeom>
            <a:noFill/>
            <a:ln w="26988">
              <a:solidFill>
                <a:srgbClr val="FF6600"/>
              </a:solidFill>
              <a:round/>
              <a:headEnd/>
              <a:tailEnd/>
            </a:ln>
          </p:spPr>
          <p:txBody>
            <a:bodyPr/>
            <a:lstStyle/>
            <a:p>
              <a:endParaRPr lang="fr-CH"/>
            </a:p>
          </p:txBody>
        </p:sp>
        <p:sp>
          <p:nvSpPr>
            <p:cNvPr id="19529" name="Line 69"/>
            <p:cNvSpPr>
              <a:spLocks noChangeShapeType="1"/>
            </p:cNvSpPr>
            <p:nvPr/>
          </p:nvSpPr>
          <p:spPr bwMode="auto">
            <a:xfrm flipV="1">
              <a:off x="1915" y="1020"/>
              <a:ext cx="86" cy="12"/>
            </a:xfrm>
            <a:prstGeom prst="line">
              <a:avLst/>
            </a:prstGeom>
            <a:noFill/>
            <a:ln w="26988">
              <a:solidFill>
                <a:srgbClr val="FF6600"/>
              </a:solidFill>
              <a:round/>
              <a:headEnd/>
              <a:tailEnd/>
            </a:ln>
          </p:spPr>
          <p:txBody>
            <a:bodyPr/>
            <a:lstStyle/>
            <a:p>
              <a:endParaRPr lang="fr-CH"/>
            </a:p>
          </p:txBody>
        </p:sp>
        <p:sp>
          <p:nvSpPr>
            <p:cNvPr id="19530" name="Line 70"/>
            <p:cNvSpPr>
              <a:spLocks noChangeShapeType="1"/>
            </p:cNvSpPr>
            <p:nvPr/>
          </p:nvSpPr>
          <p:spPr bwMode="auto">
            <a:xfrm flipV="1">
              <a:off x="2001" y="1009"/>
              <a:ext cx="87" cy="11"/>
            </a:xfrm>
            <a:prstGeom prst="line">
              <a:avLst/>
            </a:prstGeom>
            <a:noFill/>
            <a:ln w="26988">
              <a:solidFill>
                <a:srgbClr val="FF6600"/>
              </a:solidFill>
              <a:round/>
              <a:headEnd/>
              <a:tailEnd/>
            </a:ln>
          </p:spPr>
          <p:txBody>
            <a:bodyPr/>
            <a:lstStyle/>
            <a:p>
              <a:endParaRPr lang="fr-CH"/>
            </a:p>
          </p:txBody>
        </p:sp>
        <p:sp>
          <p:nvSpPr>
            <p:cNvPr id="19531" name="Line 71"/>
            <p:cNvSpPr>
              <a:spLocks noChangeShapeType="1"/>
            </p:cNvSpPr>
            <p:nvPr/>
          </p:nvSpPr>
          <p:spPr bwMode="auto">
            <a:xfrm flipV="1">
              <a:off x="2088" y="998"/>
              <a:ext cx="94" cy="11"/>
            </a:xfrm>
            <a:prstGeom prst="line">
              <a:avLst/>
            </a:prstGeom>
            <a:noFill/>
            <a:ln w="26988">
              <a:solidFill>
                <a:srgbClr val="FF6600"/>
              </a:solidFill>
              <a:round/>
              <a:headEnd/>
              <a:tailEnd/>
            </a:ln>
          </p:spPr>
          <p:txBody>
            <a:bodyPr/>
            <a:lstStyle/>
            <a:p>
              <a:endParaRPr lang="fr-CH"/>
            </a:p>
          </p:txBody>
        </p:sp>
        <p:sp>
          <p:nvSpPr>
            <p:cNvPr id="19532" name="Line 72"/>
            <p:cNvSpPr>
              <a:spLocks noChangeShapeType="1"/>
            </p:cNvSpPr>
            <p:nvPr/>
          </p:nvSpPr>
          <p:spPr bwMode="auto">
            <a:xfrm>
              <a:off x="2182" y="998"/>
              <a:ext cx="87" cy="1"/>
            </a:xfrm>
            <a:prstGeom prst="line">
              <a:avLst/>
            </a:prstGeom>
            <a:noFill/>
            <a:ln w="26988">
              <a:solidFill>
                <a:srgbClr val="FF6600"/>
              </a:solidFill>
              <a:round/>
              <a:headEnd/>
              <a:tailEnd/>
            </a:ln>
          </p:spPr>
          <p:txBody>
            <a:bodyPr/>
            <a:lstStyle/>
            <a:p>
              <a:endParaRPr lang="fr-CH"/>
            </a:p>
          </p:txBody>
        </p:sp>
        <p:sp>
          <p:nvSpPr>
            <p:cNvPr id="19533" name="Line 73"/>
            <p:cNvSpPr>
              <a:spLocks noChangeShapeType="1"/>
            </p:cNvSpPr>
            <p:nvPr/>
          </p:nvSpPr>
          <p:spPr bwMode="auto">
            <a:xfrm>
              <a:off x="2269" y="998"/>
              <a:ext cx="86" cy="1"/>
            </a:xfrm>
            <a:prstGeom prst="line">
              <a:avLst/>
            </a:prstGeom>
            <a:noFill/>
            <a:ln w="26988">
              <a:solidFill>
                <a:srgbClr val="FF6600"/>
              </a:solidFill>
              <a:round/>
              <a:headEnd/>
              <a:tailEnd/>
            </a:ln>
          </p:spPr>
          <p:txBody>
            <a:bodyPr/>
            <a:lstStyle/>
            <a:p>
              <a:endParaRPr lang="fr-CH"/>
            </a:p>
          </p:txBody>
        </p:sp>
        <p:sp>
          <p:nvSpPr>
            <p:cNvPr id="19534" name="Line 74"/>
            <p:cNvSpPr>
              <a:spLocks noChangeShapeType="1"/>
            </p:cNvSpPr>
            <p:nvPr/>
          </p:nvSpPr>
          <p:spPr bwMode="auto">
            <a:xfrm flipV="1">
              <a:off x="2355" y="986"/>
              <a:ext cx="95" cy="12"/>
            </a:xfrm>
            <a:prstGeom prst="line">
              <a:avLst/>
            </a:prstGeom>
            <a:noFill/>
            <a:ln w="26988">
              <a:solidFill>
                <a:srgbClr val="FF6600"/>
              </a:solidFill>
              <a:round/>
              <a:headEnd/>
              <a:tailEnd/>
            </a:ln>
          </p:spPr>
          <p:txBody>
            <a:bodyPr/>
            <a:lstStyle/>
            <a:p>
              <a:endParaRPr lang="fr-CH"/>
            </a:p>
          </p:txBody>
        </p:sp>
        <p:sp>
          <p:nvSpPr>
            <p:cNvPr id="19535" name="Line 75"/>
            <p:cNvSpPr>
              <a:spLocks noChangeShapeType="1"/>
            </p:cNvSpPr>
            <p:nvPr/>
          </p:nvSpPr>
          <p:spPr bwMode="auto">
            <a:xfrm>
              <a:off x="2450" y="986"/>
              <a:ext cx="86" cy="1"/>
            </a:xfrm>
            <a:prstGeom prst="line">
              <a:avLst/>
            </a:prstGeom>
            <a:noFill/>
            <a:ln w="26988">
              <a:solidFill>
                <a:srgbClr val="FF6600"/>
              </a:solidFill>
              <a:round/>
              <a:headEnd/>
              <a:tailEnd/>
            </a:ln>
          </p:spPr>
          <p:txBody>
            <a:bodyPr/>
            <a:lstStyle/>
            <a:p>
              <a:endParaRPr lang="fr-CH"/>
            </a:p>
          </p:txBody>
        </p:sp>
        <p:sp>
          <p:nvSpPr>
            <p:cNvPr id="19536" name="Line 76"/>
            <p:cNvSpPr>
              <a:spLocks noChangeShapeType="1"/>
            </p:cNvSpPr>
            <p:nvPr/>
          </p:nvSpPr>
          <p:spPr bwMode="auto">
            <a:xfrm>
              <a:off x="2536" y="986"/>
              <a:ext cx="86" cy="1"/>
            </a:xfrm>
            <a:prstGeom prst="line">
              <a:avLst/>
            </a:prstGeom>
            <a:noFill/>
            <a:ln w="26988">
              <a:solidFill>
                <a:srgbClr val="FF6600"/>
              </a:solidFill>
              <a:round/>
              <a:headEnd/>
              <a:tailEnd/>
            </a:ln>
          </p:spPr>
          <p:txBody>
            <a:bodyPr/>
            <a:lstStyle/>
            <a:p>
              <a:endParaRPr lang="fr-CH"/>
            </a:p>
          </p:txBody>
        </p:sp>
        <p:sp>
          <p:nvSpPr>
            <p:cNvPr id="19537" name="Line 77"/>
            <p:cNvSpPr>
              <a:spLocks noChangeShapeType="1"/>
            </p:cNvSpPr>
            <p:nvPr/>
          </p:nvSpPr>
          <p:spPr bwMode="auto">
            <a:xfrm>
              <a:off x="2622" y="986"/>
              <a:ext cx="95" cy="1"/>
            </a:xfrm>
            <a:prstGeom prst="line">
              <a:avLst/>
            </a:prstGeom>
            <a:noFill/>
            <a:ln w="26988">
              <a:solidFill>
                <a:srgbClr val="FF6600"/>
              </a:solidFill>
              <a:round/>
              <a:headEnd/>
              <a:tailEnd/>
            </a:ln>
          </p:spPr>
          <p:txBody>
            <a:bodyPr/>
            <a:lstStyle/>
            <a:p>
              <a:endParaRPr lang="fr-CH"/>
            </a:p>
          </p:txBody>
        </p:sp>
        <p:sp>
          <p:nvSpPr>
            <p:cNvPr id="19538" name="Line 78"/>
            <p:cNvSpPr>
              <a:spLocks noChangeShapeType="1"/>
            </p:cNvSpPr>
            <p:nvPr/>
          </p:nvSpPr>
          <p:spPr bwMode="auto">
            <a:xfrm>
              <a:off x="2717" y="986"/>
              <a:ext cx="87" cy="1"/>
            </a:xfrm>
            <a:prstGeom prst="line">
              <a:avLst/>
            </a:prstGeom>
            <a:noFill/>
            <a:ln w="26988">
              <a:solidFill>
                <a:srgbClr val="FF6600"/>
              </a:solidFill>
              <a:round/>
              <a:headEnd/>
              <a:tailEnd/>
            </a:ln>
          </p:spPr>
          <p:txBody>
            <a:bodyPr/>
            <a:lstStyle/>
            <a:p>
              <a:endParaRPr lang="fr-CH"/>
            </a:p>
          </p:txBody>
        </p:sp>
        <p:sp>
          <p:nvSpPr>
            <p:cNvPr id="19539" name="Line 79"/>
            <p:cNvSpPr>
              <a:spLocks noChangeShapeType="1"/>
            </p:cNvSpPr>
            <p:nvPr/>
          </p:nvSpPr>
          <p:spPr bwMode="auto">
            <a:xfrm flipV="1">
              <a:off x="2804" y="975"/>
              <a:ext cx="86" cy="11"/>
            </a:xfrm>
            <a:prstGeom prst="line">
              <a:avLst/>
            </a:prstGeom>
            <a:noFill/>
            <a:ln w="26988">
              <a:solidFill>
                <a:srgbClr val="FF6600"/>
              </a:solidFill>
              <a:round/>
              <a:headEnd/>
              <a:tailEnd/>
            </a:ln>
          </p:spPr>
          <p:txBody>
            <a:bodyPr/>
            <a:lstStyle/>
            <a:p>
              <a:endParaRPr lang="fr-CH"/>
            </a:p>
          </p:txBody>
        </p:sp>
        <p:sp>
          <p:nvSpPr>
            <p:cNvPr id="19540" name="Line 80"/>
            <p:cNvSpPr>
              <a:spLocks noChangeShapeType="1"/>
            </p:cNvSpPr>
            <p:nvPr/>
          </p:nvSpPr>
          <p:spPr bwMode="auto">
            <a:xfrm>
              <a:off x="2890" y="975"/>
              <a:ext cx="95" cy="1"/>
            </a:xfrm>
            <a:prstGeom prst="line">
              <a:avLst/>
            </a:prstGeom>
            <a:noFill/>
            <a:ln w="26988">
              <a:solidFill>
                <a:srgbClr val="FF6600"/>
              </a:solidFill>
              <a:round/>
              <a:headEnd/>
              <a:tailEnd/>
            </a:ln>
          </p:spPr>
          <p:txBody>
            <a:bodyPr/>
            <a:lstStyle/>
            <a:p>
              <a:endParaRPr lang="fr-CH"/>
            </a:p>
          </p:txBody>
        </p:sp>
        <p:sp>
          <p:nvSpPr>
            <p:cNvPr id="19541" name="Line 81"/>
            <p:cNvSpPr>
              <a:spLocks noChangeShapeType="1"/>
            </p:cNvSpPr>
            <p:nvPr/>
          </p:nvSpPr>
          <p:spPr bwMode="auto">
            <a:xfrm>
              <a:off x="2985" y="975"/>
              <a:ext cx="86" cy="1"/>
            </a:xfrm>
            <a:prstGeom prst="line">
              <a:avLst/>
            </a:prstGeom>
            <a:noFill/>
            <a:ln w="26988">
              <a:solidFill>
                <a:srgbClr val="FF6600"/>
              </a:solidFill>
              <a:round/>
              <a:headEnd/>
              <a:tailEnd/>
            </a:ln>
          </p:spPr>
          <p:txBody>
            <a:bodyPr/>
            <a:lstStyle/>
            <a:p>
              <a:endParaRPr lang="fr-CH"/>
            </a:p>
          </p:txBody>
        </p:sp>
        <p:sp>
          <p:nvSpPr>
            <p:cNvPr id="19542" name="Line 82"/>
            <p:cNvSpPr>
              <a:spLocks noChangeShapeType="1"/>
            </p:cNvSpPr>
            <p:nvPr/>
          </p:nvSpPr>
          <p:spPr bwMode="auto">
            <a:xfrm>
              <a:off x="3071" y="975"/>
              <a:ext cx="86" cy="1"/>
            </a:xfrm>
            <a:prstGeom prst="line">
              <a:avLst/>
            </a:prstGeom>
            <a:noFill/>
            <a:ln w="26988">
              <a:solidFill>
                <a:srgbClr val="FF6600"/>
              </a:solidFill>
              <a:round/>
              <a:headEnd/>
              <a:tailEnd/>
            </a:ln>
          </p:spPr>
          <p:txBody>
            <a:bodyPr/>
            <a:lstStyle/>
            <a:p>
              <a:endParaRPr lang="fr-CH"/>
            </a:p>
          </p:txBody>
        </p:sp>
        <p:sp>
          <p:nvSpPr>
            <p:cNvPr id="19543" name="Line 83"/>
            <p:cNvSpPr>
              <a:spLocks noChangeShapeType="1"/>
            </p:cNvSpPr>
            <p:nvPr/>
          </p:nvSpPr>
          <p:spPr bwMode="auto">
            <a:xfrm>
              <a:off x="3157" y="975"/>
              <a:ext cx="95" cy="1"/>
            </a:xfrm>
            <a:prstGeom prst="line">
              <a:avLst/>
            </a:prstGeom>
            <a:noFill/>
            <a:ln w="26988">
              <a:solidFill>
                <a:srgbClr val="FF6600"/>
              </a:solidFill>
              <a:round/>
              <a:headEnd/>
              <a:tailEnd/>
            </a:ln>
          </p:spPr>
          <p:txBody>
            <a:bodyPr/>
            <a:lstStyle/>
            <a:p>
              <a:endParaRPr lang="fr-CH"/>
            </a:p>
          </p:txBody>
        </p:sp>
        <p:sp>
          <p:nvSpPr>
            <p:cNvPr id="19544" name="Line 84"/>
            <p:cNvSpPr>
              <a:spLocks noChangeShapeType="1"/>
            </p:cNvSpPr>
            <p:nvPr/>
          </p:nvSpPr>
          <p:spPr bwMode="auto">
            <a:xfrm>
              <a:off x="3252" y="975"/>
              <a:ext cx="86" cy="1"/>
            </a:xfrm>
            <a:prstGeom prst="line">
              <a:avLst/>
            </a:prstGeom>
            <a:noFill/>
            <a:ln w="26988">
              <a:solidFill>
                <a:srgbClr val="FF6600"/>
              </a:solidFill>
              <a:round/>
              <a:headEnd/>
              <a:tailEnd/>
            </a:ln>
          </p:spPr>
          <p:txBody>
            <a:bodyPr/>
            <a:lstStyle/>
            <a:p>
              <a:endParaRPr lang="fr-CH"/>
            </a:p>
          </p:txBody>
        </p:sp>
        <p:sp>
          <p:nvSpPr>
            <p:cNvPr id="19545" name="Line 85"/>
            <p:cNvSpPr>
              <a:spLocks noChangeShapeType="1"/>
            </p:cNvSpPr>
            <p:nvPr/>
          </p:nvSpPr>
          <p:spPr bwMode="auto">
            <a:xfrm>
              <a:off x="3338" y="975"/>
              <a:ext cx="87" cy="1"/>
            </a:xfrm>
            <a:prstGeom prst="line">
              <a:avLst/>
            </a:prstGeom>
            <a:noFill/>
            <a:ln w="26988">
              <a:solidFill>
                <a:srgbClr val="FF6600"/>
              </a:solidFill>
              <a:round/>
              <a:headEnd/>
              <a:tailEnd/>
            </a:ln>
          </p:spPr>
          <p:txBody>
            <a:bodyPr/>
            <a:lstStyle/>
            <a:p>
              <a:endParaRPr lang="fr-CH"/>
            </a:p>
          </p:txBody>
        </p:sp>
        <p:sp>
          <p:nvSpPr>
            <p:cNvPr id="19546" name="Line 86"/>
            <p:cNvSpPr>
              <a:spLocks noChangeShapeType="1"/>
            </p:cNvSpPr>
            <p:nvPr/>
          </p:nvSpPr>
          <p:spPr bwMode="auto">
            <a:xfrm>
              <a:off x="3425" y="975"/>
              <a:ext cx="95" cy="1"/>
            </a:xfrm>
            <a:prstGeom prst="line">
              <a:avLst/>
            </a:prstGeom>
            <a:noFill/>
            <a:ln w="26988">
              <a:solidFill>
                <a:srgbClr val="FF6600"/>
              </a:solidFill>
              <a:round/>
              <a:headEnd/>
              <a:tailEnd/>
            </a:ln>
          </p:spPr>
          <p:txBody>
            <a:bodyPr/>
            <a:lstStyle/>
            <a:p>
              <a:endParaRPr lang="fr-CH"/>
            </a:p>
          </p:txBody>
        </p:sp>
        <p:sp>
          <p:nvSpPr>
            <p:cNvPr id="19547" name="Line 87"/>
            <p:cNvSpPr>
              <a:spLocks noChangeShapeType="1"/>
            </p:cNvSpPr>
            <p:nvPr/>
          </p:nvSpPr>
          <p:spPr bwMode="auto">
            <a:xfrm>
              <a:off x="3520" y="975"/>
              <a:ext cx="86" cy="1"/>
            </a:xfrm>
            <a:prstGeom prst="line">
              <a:avLst/>
            </a:prstGeom>
            <a:noFill/>
            <a:ln w="26988">
              <a:solidFill>
                <a:srgbClr val="FF6600"/>
              </a:solidFill>
              <a:round/>
              <a:headEnd/>
              <a:tailEnd/>
            </a:ln>
          </p:spPr>
          <p:txBody>
            <a:bodyPr/>
            <a:lstStyle/>
            <a:p>
              <a:endParaRPr lang="fr-CH"/>
            </a:p>
          </p:txBody>
        </p:sp>
        <p:sp>
          <p:nvSpPr>
            <p:cNvPr id="19548" name="Line 88"/>
            <p:cNvSpPr>
              <a:spLocks noChangeShapeType="1"/>
            </p:cNvSpPr>
            <p:nvPr/>
          </p:nvSpPr>
          <p:spPr bwMode="auto">
            <a:xfrm>
              <a:off x="3606" y="975"/>
              <a:ext cx="86" cy="1"/>
            </a:xfrm>
            <a:prstGeom prst="line">
              <a:avLst/>
            </a:prstGeom>
            <a:noFill/>
            <a:ln w="26988">
              <a:solidFill>
                <a:srgbClr val="FF6600"/>
              </a:solidFill>
              <a:round/>
              <a:headEnd/>
              <a:tailEnd/>
            </a:ln>
          </p:spPr>
          <p:txBody>
            <a:bodyPr/>
            <a:lstStyle/>
            <a:p>
              <a:endParaRPr lang="fr-CH"/>
            </a:p>
          </p:txBody>
        </p:sp>
        <p:sp>
          <p:nvSpPr>
            <p:cNvPr id="19549" name="Line 89"/>
            <p:cNvSpPr>
              <a:spLocks noChangeShapeType="1"/>
            </p:cNvSpPr>
            <p:nvPr/>
          </p:nvSpPr>
          <p:spPr bwMode="auto">
            <a:xfrm>
              <a:off x="3692" y="975"/>
              <a:ext cx="95" cy="1"/>
            </a:xfrm>
            <a:prstGeom prst="line">
              <a:avLst/>
            </a:prstGeom>
            <a:noFill/>
            <a:ln w="26988">
              <a:solidFill>
                <a:srgbClr val="FF6600"/>
              </a:solidFill>
              <a:round/>
              <a:headEnd/>
              <a:tailEnd/>
            </a:ln>
          </p:spPr>
          <p:txBody>
            <a:bodyPr/>
            <a:lstStyle/>
            <a:p>
              <a:endParaRPr lang="fr-CH"/>
            </a:p>
          </p:txBody>
        </p:sp>
        <p:sp>
          <p:nvSpPr>
            <p:cNvPr id="19550" name="Line 90"/>
            <p:cNvSpPr>
              <a:spLocks noChangeShapeType="1"/>
            </p:cNvSpPr>
            <p:nvPr/>
          </p:nvSpPr>
          <p:spPr bwMode="auto">
            <a:xfrm>
              <a:off x="3787" y="975"/>
              <a:ext cx="86" cy="11"/>
            </a:xfrm>
            <a:prstGeom prst="line">
              <a:avLst/>
            </a:prstGeom>
            <a:noFill/>
            <a:ln w="26988">
              <a:solidFill>
                <a:srgbClr val="FF6600"/>
              </a:solidFill>
              <a:round/>
              <a:headEnd/>
              <a:tailEnd/>
            </a:ln>
          </p:spPr>
          <p:txBody>
            <a:bodyPr/>
            <a:lstStyle/>
            <a:p>
              <a:endParaRPr lang="fr-CH"/>
            </a:p>
          </p:txBody>
        </p:sp>
        <p:sp>
          <p:nvSpPr>
            <p:cNvPr id="19551" name="Line 91"/>
            <p:cNvSpPr>
              <a:spLocks noChangeShapeType="1"/>
            </p:cNvSpPr>
            <p:nvPr/>
          </p:nvSpPr>
          <p:spPr bwMode="auto">
            <a:xfrm>
              <a:off x="3873" y="986"/>
              <a:ext cx="86" cy="1"/>
            </a:xfrm>
            <a:prstGeom prst="line">
              <a:avLst/>
            </a:prstGeom>
            <a:noFill/>
            <a:ln w="26988">
              <a:solidFill>
                <a:srgbClr val="FF6600"/>
              </a:solidFill>
              <a:round/>
              <a:headEnd/>
              <a:tailEnd/>
            </a:ln>
          </p:spPr>
          <p:txBody>
            <a:bodyPr/>
            <a:lstStyle/>
            <a:p>
              <a:endParaRPr lang="fr-CH"/>
            </a:p>
          </p:txBody>
        </p:sp>
        <p:sp>
          <p:nvSpPr>
            <p:cNvPr id="19552" name="Line 92"/>
            <p:cNvSpPr>
              <a:spLocks noChangeShapeType="1"/>
            </p:cNvSpPr>
            <p:nvPr/>
          </p:nvSpPr>
          <p:spPr bwMode="auto">
            <a:xfrm>
              <a:off x="3959" y="986"/>
              <a:ext cx="95" cy="1"/>
            </a:xfrm>
            <a:prstGeom prst="line">
              <a:avLst/>
            </a:prstGeom>
            <a:noFill/>
            <a:ln w="26988">
              <a:solidFill>
                <a:srgbClr val="FF6600"/>
              </a:solidFill>
              <a:round/>
              <a:headEnd/>
              <a:tailEnd/>
            </a:ln>
          </p:spPr>
          <p:txBody>
            <a:bodyPr/>
            <a:lstStyle/>
            <a:p>
              <a:endParaRPr lang="fr-CH"/>
            </a:p>
          </p:txBody>
        </p:sp>
        <p:sp>
          <p:nvSpPr>
            <p:cNvPr id="19553" name="Line 93"/>
            <p:cNvSpPr>
              <a:spLocks noChangeShapeType="1"/>
            </p:cNvSpPr>
            <p:nvPr/>
          </p:nvSpPr>
          <p:spPr bwMode="auto">
            <a:xfrm>
              <a:off x="4054" y="986"/>
              <a:ext cx="87" cy="1"/>
            </a:xfrm>
            <a:prstGeom prst="line">
              <a:avLst/>
            </a:prstGeom>
            <a:noFill/>
            <a:ln w="26988">
              <a:solidFill>
                <a:srgbClr val="FF6600"/>
              </a:solidFill>
              <a:round/>
              <a:headEnd/>
              <a:tailEnd/>
            </a:ln>
          </p:spPr>
          <p:txBody>
            <a:bodyPr/>
            <a:lstStyle/>
            <a:p>
              <a:endParaRPr lang="fr-CH"/>
            </a:p>
          </p:txBody>
        </p:sp>
        <p:sp>
          <p:nvSpPr>
            <p:cNvPr id="19554" name="Line 94"/>
            <p:cNvSpPr>
              <a:spLocks noChangeShapeType="1"/>
            </p:cNvSpPr>
            <p:nvPr/>
          </p:nvSpPr>
          <p:spPr bwMode="auto">
            <a:xfrm>
              <a:off x="4141" y="986"/>
              <a:ext cx="86" cy="1"/>
            </a:xfrm>
            <a:prstGeom prst="line">
              <a:avLst/>
            </a:prstGeom>
            <a:noFill/>
            <a:ln w="26988">
              <a:solidFill>
                <a:srgbClr val="FF6600"/>
              </a:solidFill>
              <a:round/>
              <a:headEnd/>
              <a:tailEnd/>
            </a:ln>
          </p:spPr>
          <p:txBody>
            <a:bodyPr/>
            <a:lstStyle/>
            <a:p>
              <a:endParaRPr lang="fr-CH"/>
            </a:p>
          </p:txBody>
        </p:sp>
        <p:sp>
          <p:nvSpPr>
            <p:cNvPr id="19555" name="Line 95"/>
            <p:cNvSpPr>
              <a:spLocks noChangeShapeType="1"/>
            </p:cNvSpPr>
            <p:nvPr/>
          </p:nvSpPr>
          <p:spPr bwMode="auto">
            <a:xfrm>
              <a:off x="4227" y="986"/>
              <a:ext cx="95" cy="1"/>
            </a:xfrm>
            <a:prstGeom prst="line">
              <a:avLst/>
            </a:prstGeom>
            <a:noFill/>
            <a:ln w="26988">
              <a:solidFill>
                <a:srgbClr val="FF6600"/>
              </a:solidFill>
              <a:round/>
              <a:headEnd/>
              <a:tailEnd/>
            </a:ln>
          </p:spPr>
          <p:txBody>
            <a:bodyPr/>
            <a:lstStyle/>
            <a:p>
              <a:endParaRPr lang="fr-CH"/>
            </a:p>
          </p:txBody>
        </p:sp>
        <p:sp>
          <p:nvSpPr>
            <p:cNvPr id="19556" name="Line 96"/>
            <p:cNvSpPr>
              <a:spLocks noChangeShapeType="1"/>
            </p:cNvSpPr>
            <p:nvPr/>
          </p:nvSpPr>
          <p:spPr bwMode="auto">
            <a:xfrm>
              <a:off x="4322" y="986"/>
              <a:ext cx="86" cy="1"/>
            </a:xfrm>
            <a:prstGeom prst="line">
              <a:avLst/>
            </a:prstGeom>
            <a:noFill/>
            <a:ln w="26988">
              <a:solidFill>
                <a:srgbClr val="FF6600"/>
              </a:solidFill>
              <a:round/>
              <a:headEnd/>
              <a:tailEnd/>
            </a:ln>
          </p:spPr>
          <p:txBody>
            <a:bodyPr/>
            <a:lstStyle/>
            <a:p>
              <a:endParaRPr lang="fr-CH"/>
            </a:p>
          </p:txBody>
        </p:sp>
        <p:sp>
          <p:nvSpPr>
            <p:cNvPr id="19557" name="Line 97"/>
            <p:cNvSpPr>
              <a:spLocks noChangeShapeType="1"/>
            </p:cNvSpPr>
            <p:nvPr/>
          </p:nvSpPr>
          <p:spPr bwMode="auto">
            <a:xfrm>
              <a:off x="4408" y="986"/>
              <a:ext cx="86" cy="1"/>
            </a:xfrm>
            <a:prstGeom prst="line">
              <a:avLst/>
            </a:prstGeom>
            <a:noFill/>
            <a:ln w="26988">
              <a:solidFill>
                <a:srgbClr val="FF6600"/>
              </a:solidFill>
              <a:round/>
              <a:headEnd/>
              <a:tailEnd/>
            </a:ln>
          </p:spPr>
          <p:txBody>
            <a:bodyPr/>
            <a:lstStyle/>
            <a:p>
              <a:endParaRPr lang="fr-CH"/>
            </a:p>
          </p:txBody>
        </p:sp>
        <p:sp>
          <p:nvSpPr>
            <p:cNvPr id="19558" name="Line 98"/>
            <p:cNvSpPr>
              <a:spLocks noChangeShapeType="1"/>
            </p:cNvSpPr>
            <p:nvPr/>
          </p:nvSpPr>
          <p:spPr bwMode="auto">
            <a:xfrm>
              <a:off x="4494" y="986"/>
              <a:ext cx="95" cy="1"/>
            </a:xfrm>
            <a:prstGeom prst="line">
              <a:avLst/>
            </a:prstGeom>
            <a:noFill/>
            <a:ln w="26988">
              <a:solidFill>
                <a:srgbClr val="FF6600"/>
              </a:solidFill>
              <a:round/>
              <a:headEnd/>
              <a:tailEnd/>
            </a:ln>
          </p:spPr>
          <p:txBody>
            <a:bodyPr/>
            <a:lstStyle/>
            <a:p>
              <a:endParaRPr lang="fr-CH"/>
            </a:p>
          </p:txBody>
        </p:sp>
        <p:sp>
          <p:nvSpPr>
            <p:cNvPr id="19559" name="Line 99"/>
            <p:cNvSpPr>
              <a:spLocks noChangeShapeType="1"/>
            </p:cNvSpPr>
            <p:nvPr/>
          </p:nvSpPr>
          <p:spPr bwMode="auto">
            <a:xfrm>
              <a:off x="4589" y="986"/>
              <a:ext cx="86" cy="1"/>
            </a:xfrm>
            <a:prstGeom prst="line">
              <a:avLst/>
            </a:prstGeom>
            <a:noFill/>
            <a:ln w="26988">
              <a:solidFill>
                <a:srgbClr val="FF6600"/>
              </a:solidFill>
              <a:round/>
              <a:headEnd/>
              <a:tailEnd/>
            </a:ln>
          </p:spPr>
          <p:txBody>
            <a:bodyPr/>
            <a:lstStyle/>
            <a:p>
              <a:endParaRPr lang="fr-CH"/>
            </a:p>
          </p:txBody>
        </p:sp>
        <p:sp>
          <p:nvSpPr>
            <p:cNvPr id="19560" name="Line 100"/>
            <p:cNvSpPr>
              <a:spLocks noChangeShapeType="1"/>
            </p:cNvSpPr>
            <p:nvPr/>
          </p:nvSpPr>
          <p:spPr bwMode="auto">
            <a:xfrm>
              <a:off x="4675" y="986"/>
              <a:ext cx="87" cy="1"/>
            </a:xfrm>
            <a:prstGeom prst="line">
              <a:avLst/>
            </a:prstGeom>
            <a:noFill/>
            <a:ln w="26988">
              <a:solidFill>
                <a:srgbClr val="FF6600"/>
              </a:solidFill>
              <a:round/>
              <a:headEnd/>
              <a:tailEnd/>
            </a:ln>
          </p:spPr>
          <p:txBody>
            <a:bodyPr/>
            <a:lstStyle/>
            <a:p>
              <a:endParaRPr lang="fr-CH"/>
            </a:p>
          </p:txBody>
        </p:sp>
        <p:sp>
          <p:nvSpPr>
            <p:cNvPr id="19561" name="Line 101"/>
            <p:cNvSpPr>
              <a:spLocks noChangeShapeType="1"/>
            </p:cNvSpPr>
            <p:nvPr/>
          </p:nvSpPr>
          <p:spPr bwMode="auto">
            <a:xfrm flipV="1">
              <a:off x="4762" y="975"/>
              <a:ext cx="95" cy="11"/>
            </a:xfrm>
            <a:prstGeom prst="line">
              <a:avLst/>
            </a:prstGeom>
            <a:noFill/>
            <a:ln w="26988">
              <a:solidFill>
                <a:srgbClr val="FF6600"/>
              </a:solidFill>
              <a:round/>
              <a:headEnd/>
              <a:tailEnd/>
            </a:ln>
          </p:spPr>
          <p:txBody>
            <a:bodyPr/>
            <a:lstStyle/>
            <a:p>
              <a:endParaRPr lang="fr-CH"/>
            </a:p>
          </p:txBody>
        </p:sp>
        <p:sp>
          <p:nvSpPr>
            <p:cNvPr id="19562" name="Freeform 102"/>
            <p:cNvSpPr>
              <a:spLocks/>
            </p:cNvSpPr>
            <p:nvPr/>
          </p:nvSpPr>
          <p:spPr bwMode="auto">
            <a:xfrm>
              <a:off x="906" y="1273"/>
              <a:ext cx="52" cy="68"/>
            </a:xfrm>
            <a:custGeom>
              <a:avLst/>
              <a:gdLst>
                <a:gd name="T0" fmla="*/ 26 w 52"/>
                <a:gd name="T1" fmla="*/ 0 h 68"/>
                <a:gd name="T2" fmla="*/ 52 w 52"/>
                <a:gd name="T3" fmla="*/ 68 h 68"/>
                <a:gd name="T4" fmla="*/ 0 w 52"/>
                <a:gd name="T5" fmla="*/ 68 h 68"/>
                <a:gd name="T6" fmla="*/ 26 w 52"/>
                <a:gd name="T7" fmla="*/ 0 h 68"/>
                <a:gd name="T8" fmla="*/ 0 60000 65536"/>
                <a:gd name="T9" fmla="*/ 0 60000 65536"/>
                <a:gd name="T10" fmla="*/ 0 60000 65536"/>
                <a:gd name="T11" fmla="*/ 0 60000 65536"/>
                <a:gd name="T12" fmla="*/ 0 w 52"/>
                <a:gd name="T13" fmla="*/ 0 h 68"/>
                <a:gd name="T14" fmla="*/ 52 w 52"/>
                <a:gd name="T15" fmla="*/ 68 h 68"/>
              </a:gdLst>
              <a:ahLst/>
              <a:cxnLst>
                <a:cxn ang="T8">
                  <a:pos x="T0" y="T1"/>
                </a:cxn>
                <a:cxn ang="T9">
                  <a:pos x="T2" y="T3"/>
                </a:cxn>
                <a:cxn ang="T10">
                  <a:pos x="T4" y="T5"/>
                </a:cxn>
                <a:cxn ang="T11">
                  <a:pos x="T6" y="T7"/>
                </a:cxn>
              </a:cxnLst>
              <a:rect l="T12" t="T13" r="T14" b="T15"/>
              <a:pathLst>
                <a:path w="52" h="68">
                  <a:moveTo>
                    <a:pt x="26" y="0"/>
                  </a:moveTo>
                  <a:lnTo>
                    <a:pt x="52" y="68"/>
                  </a:lnTo>
                  <a:lnTo>
                    <a:pt x="0" y="68"/>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63" name="Freeform 103"/>
            <p:cNvSpPr>
              <a:spLocks/>
            </p:cNvSpPr>
            <p:nvPr/>
          </p:nvSpPr>
          <p:spPr bwMode="auto">
            <a:xfrm>
              <a:off x="992" y="1353"/>
              <a:ext cx="52" cy="68"/>
            </a:xfrm>
            <a:custGeom>
              <a:avLst/>
              <a:gdLst>
                <a:gd name="T0" fmla="*/ 26 w 52"/>
                <a:gd name="T1" fmla="*/ 0 h 68"/>
                <a:gd name="T2" fmla="*/ 52 w 52"/>
                <a:gd name="T3" fmla="*/ 68 h 68"/>
                <a:gd name="T4" fmla="*/ 0 w 52"/>
                <a:gd name="T5" fmla="*/ 68 h 68"/>
                <a:gd name="T6" fmla="*/ 26 w 52"/>
                <a:gd name="T7" fmla="*/ 0 h 68"/>
                <a:gd name="T8" fmla="*/ 0 60000 65536"/>
                <a:gd name="T9" fmla="*/ 0 60000 65536"/>
                <a:gd name="T10" fmla="*/ 0 60000 65536"/>
                <a:gd name="T11" fmla="*/ 0 60000 65536"/>
                <a:gd name="T12" fmla="*/ 0 w 52"/>
                <a:gd name="T13" fmla="*/ 0 h 68"/>
                <a:gd name="T14" fmla="*/ 52 w 52"/>
                <a:gd name="T15" fmla="*/ 68 h 68"/>
              </a:gdLst>
              <a:ahLst/>
              <a:cxnLst>
                <a:cxn ang="T8">
                  <a:pos x="T0" y="T1"/>
                </a:cxn>
                <a:cxn ang="T9">
                  <a:pos x="T2" y="T3"/>
                </a:cxn>
                <a:cxn ang="T10">
                  <a:pos x="T4" y="T5"/>
                </a:cxn>
                <a:cxn ang="T11">
                  <a:pos x="T6" y="T7"/>
                </a:cxn>
              </a:cxnLst>
              <a:rect l="T12" t="T13" r="T14" b="T15"/>
              <a:pathLst>
                <a:path w="52" h="68">
                  <a:moveTo>
                    <a:pt x="26" y="0"/>
                  </a:moveTo>
                  <a:lnTo>
                    <a:pt x="52" y="68"/>
                  </a:lnTo>
                  <a:lnTo>
                    <a:pt x="0" y="68"/>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64" name="Freeform 104"/>
            <p:cNvSpPr>
              <a:spLocks/>
            </p:cNvSpPr>
            <p:nvPr/>
          </p:nvSpPr>
          <p:spPr bwMode="auto">
            <a:xfrm>
              <a:off x="1087" y="1433"/>
              <a:ext cx="52" cy="69"/>
            </a:xfrm>
            <a:custGeom>
              <a:avLst/>
              <a:gdLst>
                <a:gd name="T0" fmla="*/ 26 w 52"/>
                <a:gd name="T1" fmla="*/ 0 h 69"/>
                <a:gd name="T2" fmla="*/ 52 w 52"/>
                <a:gd name="T3" fmla="*/ 69 h 69"/>
                <a:gd name="T4" fmla="*/ 0 w 52"/>
                <a:gd name="T5" fmla="*/ 69 h 69"/>
                <a:gd name="T6" fmla="*/ 26 w 52"/>
                <a:gd name="T7" fmla="*/ 0 h 69"/>
                <a:gd name="T8" fmla="*/ 0 60000 65536"/>
                <a:gd name="T9" fmla="*/ 0 60000 65536"/>
                <a:gd name="T10" fmla="*/ 0 60000 65536"/>
                <a:gd name="T11" fmla="*/ 0 60000 65536"/>
                <a:gd name="T12" fmla="*/ 0 w 52"/>
                <a:gd name="T13" fmla="*/ 0 h 69"/>
                <a:gd name="T14" fmla="*/ 52 w 52"/>
                <a:gd name="T15" fmla="*/ 69 h 69"/>
              </a:gdLst>
              <a:ahLst/>
              <a:cxnLst>
                <a:cxn ang="T8">
                  <a:pos x="T0" y="T1"/>
                </a:cxn>
                <a:cxn ang="T9">
                  <a:pos x="T2" y="T3"/>
                </a:cxn>
                <a:cxn ang="T10">
                  <a:pos x="T4" y="T5"/>
                </a:cxn>
                <a:cxn ang="T11">
                  <a:pos x="T6" y="T7"/>
                </a:cxn>
              </a:cxnLst>
              <a:rect l="T12" t="T13" r="T14" b="T15"/>
              <a:pathLst>
                <a:path w="52" h="69">
                  <a:moveTo>
                    <a:pt x="26" y="0"/>
                  </a:moveTo>
                  <a:lnTo>
                    <a:pt x="52"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65" name="Freeform 105"/>
            <p:cNvSpPr>
              <a:spLocks/>
            </p:cNvSpPr>
            <p:nvPr/>
          </p:nvSpPr>
          <p:spPr bwMode="auto">
            <a:xfrm>
              <a:off x="1173" y="1513"/>
              <a:ext cx="52" cy="69"/>
            </a:xfrm>
            <a:custGeom>
              <a:avLst/>
              <a:gdLst>
                <a:gd name="T0" fmla="*/ 26 w 52"/>
                <a:gd name="T1" fmla="*/ 0 h 69"/>
                <a:gd name="T2" fmla="*/ 52 w 52"/>
                <a:gd name="T3" fmla="*/ 69 h 69"/>
                <a:gd name="T4" fmla="*/ 0 w 52"/>
                <a:gd name="T5" fmla="*/ 69 h 69"/>
                <a:gd name="T6" fmla="*/ 26 w 52"/>
                <a:gd name="T7" fmla="*/ 0 h 69"/>
                <a:gd name="T8" fmla="*/ 0 60000 65536"/>
                <a:gd name="T9" fmla="*/ 0 60000 65536"/>
                <a:gd name="T10" fmla="*/ 0 60000 65536"/>
                <a:gd name="T11" fmla="*/ 0 60000 65536"/>
                <a:gd name="T12" fmla="*/ 0 w 52"/>
                <a:gd name="T13" fmla="*/ 0 h 69"/>
                <a:gd name="T14" fmla="*/ 52 w 52"/>
                <a:gd name="T15" fmla="*/ 69 h 69"/>
              </a:gdLst>
              <a:ahLst/>
              <a:cxnLst>
                <a:cxn ang="T8">
                  <a:pos x="T0" y="T1"/>
                </a:cxn>
                <a:cxn ang="T9">
                  <a:pos x="T2" y="T3"/>
                </a:cxn>
                <a:cxn ang="T10">
                  <a:pos x="T4" y="T5"/>
                </a:cxn>
                <a:cxn ang="T11">
                  <a:pos x="T6" y="T7"/>
                </a:cxn>
              </a:cxnLst>
              <a:rect l="T12" t="T13" r="T14" b="T15"/>
              <a:pathLst>
                <a:path w="52" h="69">
                  <a:moveTo>
                    <a:pt x="26" y="0"/>
                  </a:moveTo>
                  <a:lnTo>
                    <a:pt x="52"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66" name="Freeform 106"/>
            <p:cNvSpPr>
              <a:spLocks/>
            </p:cNvSpPr>
            <p:nvPr/>
          </p:nvSpPr>
          <p:spPr bwMode="auto">
            <a:xfrm>
              <a:off x="1259" y="1582"/>
              <a:ext cx="52" cy="69"/>
            </a:xfrm>
            <a:custGeom>
              <a:avLst/>
              <a:gdLst>
                <a:gd name="T0" fmla="*/ 26 w 52"/>
                <a:gd name="T1" fmla="*/ 0 h 69"/>
                <a:gd name="T2" fmla="*/ 52 w 52"/>
                <a:gd name="T3" fmla="*/ 69 h 69"/>
                <a:gd name="T4" fmla="*/ 0 w 52"/>
                <a:gd name="T5" fmla="*/ 69 h 69"/>
                <a:gd name="T6" fmla="*/ 26 w 52"/>
                <a:gd name="T7" fmla="*/ 0 h 69"/>
                <a:gd name="T8" fmla="*/ 0 60000 65536"/>
                <a:gd name="T9" fmla="*/ 0 60000 65536"/>
                <a:gd name="T10" fmla="*/ 0 60000 65536"/>
                <a:gd name="T11" fmla="*/ 0 60000 65536"/>
                <a:gd name="T12" fmla="*/ 0 w 52"/>
                <a:gd name="T13" fmla="*/ 0 h 69"/>
                <a:gd name="T14" fmla="*/ 52 w 52"/>
                <a:gd name="T15" fmla="*/ 69 h 69"/>
              </a:gdLst>
              <a:ahLst/>
              <a:cxnLst>
                <a:cxn ang="T8">
                  <a:pos x="T0" y="T1"/>
                </a:cxn>
                <a:cxn ang="T9">
                  <a:pos x="T2" y="T3"/>
                </a:cxn>
                <a:cxn ang="T10">
                  <a:pos x="T4" y="T5"/>
                </a:cxn>
                <a:cxn ang="T11">
                  <a:pos x="T6" y="T7"/>
                </a:cxn>
              </a:cxnLst>
              <a:rect l="T12" t="T13" r="T14" b="T15"/>
              <a:pathLst>
                <a:path w="52" h="69">
                  <a:moveTo>
                    <a:pt x="26" y="0"/>
                  </a:moveTo>
                  <a:lnTo>
                    <a:pt x="52"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67" name="Freeform 107"/>
            <p:cNvSpPr>
              <a:spLocks/>
            </p:cNvSpPr>
            <p:nvPr/>
          </p:nvSpPr>
          <p:spPr bwMode="auto">
            <a:xfrm>
              <a:off x="1354" y="1651"/>
              <a:ext cx="52" cy="68"/>
            </a:xfrm>
            <a:custGeom>
              <a:avLst/>
              <a:gdLst>
                <a:gd name="T0" fmla="*/ 26 w 52"/>
                <a:gd name="T1" fmla="*/ 0 h 68"/>
                <a:gd name="T2" fmla="*/ 52 w 52"/>
                <a:gd name="T3" fmla="*/ 68 h 68"/>
                <a:gd name="T4" fmla="*/ 0 w 52"/>
                <a:gd name="T5" fmla="*/ 68 h 68"/>
                <a:gd name="T6" fmla="*/ 26 w 52"/>
                <a:gd name="T7" fmla="*/ 0 h 68"/>
                <a:gd name="T8" fmla="*/ 0 60000 65536"/>
                <a:gd name="T9" fmla="*/ 0 60000 65536"/>
                <a:gd name="T10" fmla="*/ 0 60000 65536"/>
                <a:gd name="T11" fmla="*/ 0 60000 65536"/>
                <a:gd name="T12" fmla="*/ 0 w 52"/>
                <a:gd name="T13" fmla="*/ 0 h 68"/>
                <a:gd name="T14" fmla="*/ 52 w 52"/>
                <a:gd name="T15" fmla="*/ 68 h 68"/>
              </a:gdLst>
              <a:ahLst/>
              <a:cxnLst>
                <a:cxn ang="T8">
                  <a:pos x="T0" y="T1"/>
                </a:cxn>
                <a:cxn ang="T9">
                  <a:pos x="T2" y="T3"/>
                </a:cxn>
                <a:cxn ang="T10">
                  <a:pos x="T4" y="T5"/>
                </a:cxn>
                <a:cxn ang="T11">
                  <a:pos x="T6" y="T7"/>
                </a:cxn>
              </a:cxnLst>
              <a:rect l="T12" t="T13" r="T14" b="T15"/>
              <a:pathLst>
                <a:path w="52" h="68">
                  <a:moveTo>
                    <a:pt x="26" y="0"/>
                  </a:moveTo>
                  <a:lnTo>
                    <a:pt x="52" y="68"/>
                  </a:lnTo>
                  <a:lnTo>
                    <a:pt x="0" y="68"/>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68" name="Freeform 108"/>
            <p:cNvSpPr>
              <a:spLocks/>
            </p:cNvSpPr>
            <p:nvPr/>
          </p:nvSpPr>
          <p:spPr bwMode="auto">
            <a:xfrm>
              <a:off x="1441" y="1719"/>
              <a:ext cx="51" cy="69"/>
            </a:xfrm>
            <a:custGeom>
              <a:avLst/>
              <a:gdLst>
                <a:gd name="T0" fmla="*/ 25 w 51"/>
                <a:gd name="T1" fmla="*/ 0 h 69"/>
                <a:gd name="T2" fmla="*/ 51 w 51"/>
                <a:gd name="T3" fmla="*/ 69 h 69"/>
                <a:gd name="T4" fmla="*/ 0 w 51"/>
                <a:gd name="T5" fmla="*/ 69 h 69"/>
                <a:gd name="T6" fmla="*/ 25 w 51"/>
                <a:gd name="T7" fmla="*/ 0 h 69"/>
                <a:gd name="T8" fmla="*/ 0 60000 65536"/>
                <a:gd name="T9" fmla="*/ 0 60000 65536"/>
                <a:gd name="T10" fmla="*/ 0 60000 65536"/>
                <a:gd name="T11" fmla="*/ 0 60000 65536"/>
                <a:gd name="T12" fmla="*/ 0 w 51"/>
                <a:gd name="T13" fmla="*/ 0 h 69"/>
                <a:gd name="T14" fmla="*/ 51 w 51"/>
                <a:gd name="T15" fmla="*/ 69 h 69"/>
              </a:gdLst>
              <a:ahLst/>
              <a:cxnLst>
                <a:cxn ang="T8">
                  <a:pos x="T0" y="T1"/>
                </a:cxn>
                <a:cxn ang="T9">
                  <a:pos x="T2" y="T3"/>
                </a:cxn>
                <a:cxn ang="T10">
                  <a:pos x="T4" y="T5"/>
                </a:cxn>
                <a:cxn ang="T11">
                  <a:pos x="T6" y="T7"/>
                </a:cxn>
              </a:cxnLst>
              <a:rect l="T12" t="T13" r="T14" b="T15"/>
              <a:pathLst>
                <a:path w="51" h="69">
                  <a:moveTo>
                    <a:pt x="25" y="0"/>
                  </a:moveTo>
                  <a:lnTo>
                    <a:pt x="51" y="69"/>
                  </a:lnTo>
                  <a:lnTo>
                    <a:pt x="0" y="69"/>
                  </a:lnTo>
                  <a:lnTo>
                    <a:pt x="25"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69" name="Freeform 109"/>
            <p:cNvSpPr>
              <a:spLocks/>
            </p:cNvSpPr>
            <p:nvPr/>
          </p:nvSpPr>
          <p:spPr bwMode="auto">
            <a:xfrm>
              <a:off x="1527" y="1777"/>
              <a:ext cx="52" cy="68"/>
            </a:xfrm>
            <a:custGeom>
              <a:avLst/>
              <a:gdLst>
                <a:gd name="T0" fmla="*/ 26 w 52"/>
                <a:gd name="T1" fmla="*/ 0 h 68"/>
                <a:gd name="T2" fmla="*/ 52 w 52"/>
                <a:gd name="T3" fmla="*/ 68 h 68"/>
                <a:gd name="T4" fmla="*/ 0 w 52"/>
                <a:gd name="T5" fmla="*/ 68 h 68"/>
                <a:gd name="T6" fmla="*/ 26 w 52"/>
                <a:gd name="T7" fmla="*/ 0 h 68"/>
                <a:gd name="T8" fmla="*/ 0 60000 65536"/>
                <a:gd name="T9" fmla="*/ 0 60000 65536"/>
                <a:gd name="T10" fmla="*/ 0 60000 65536"/>
                <a:gd name="T11" fmla="*/ 0 60000 65536"/>
                <a:gd name="T12" fmla="*/ 0 w 52"/>
                <a:gd name="T13" fmla="*/ 0 h 68"/>
                <a:gd name="T14" fmla="*/ 52 w 52"/>
                <a:gd name="T15" fmla="*/ 68 h 68"/>
              </a:gdLst>
              <a:ahLst/>
              <a:cxnLst>
                <a:cxn ang="T8">
                  <a:pos x="T0" y="T1"/>
                </a:cxn>
                <a:cxn ang="T9">
                  <a:pos x="T2" y="T3"/>
                </a:cxn>
                <a:cxn ang="T10">
                  <a:pos x="T4" y="T5"/>
                </a:cxn>
                <a:cxn ang="T11">
                  <a:pos x="T6" y="T7"/>
                </a:cxn>
              </a:cxnLst>
              <a:rect l="T12" t="T13" r="T14" b="T15"/>
              <a:pathLst>
                <a:path w="52" h="68">
                  <a:moveTo>
                    <a:pt x="26" y="0"/>
                  </a:moveTo>
                  <a:lnTo>
                    <a:pt x="52" y="68"/>
                  </a:lnTo>
                  <a:lnTo>
                    <a:pt x="0" y="68"/>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70" name="Freeform 110"/>
            <p:cNvSpPr>
              <a:spLocks/>
            </p:cNvSpPr>
            <p:nvPr/>
          </p:nvSpPr>
          <p:spPr bwMode="auto">
            <a:xfrm>
              <a:off x="1622" y="1834"/>
              <a:ext cx="51" cy="69"/>
            </a:xfrm>
            <a:custGeom>
              <a:avLst/>
              <a:gdLst>
                <a:gd name="T0" fmla="*/ 26 w 51"/>
                <a:gd name="T1" fmla="*/ 0 h 69"/>
                <a:gd name="T2" fmla="*/ 51 w 51"/>
                <a:gd name="T3" fmla="*/ 69 h 69"/>
                <a:gd name="T4" fmla="*/ 0 w 51"/>
                <a:gd name="T5" fmla="*/ 69 h 69"/>
                <a:gd name="T6" fmla="*/ 26 w 51"/>
                <a:gd name="T7" fmla="*/ 0 h 69"/>
                <a:gd name="T8" fmla="*/ 0 60000 65536"/>
                <a:gd name="T9" fmla="*/ 0 60000 65536"/>
                <a:gd name="T10" fmla="*/ 0 60000 65536"/>
                <a:gd name="T11" fmla="*/ 0 60000 65536"/>
                <a:gd name="T12" fmla="*/ 0 w 51"/>
                <a:gd name="T13" fmla="*/ 0 h 69"/>
                <a:gd name="T14" fmla="*/ 51 w 51"/>
                <a:gd name="T15" fmla="*/ 69 h 69"/>
              </a:gdLst>
              <a:ahLst/>
              <a:cxnLst>
                <a:cxn ang="T8">
                  <a:pos x="T0" y="T1"/>
                </a:cxn>
                <a:cxn ang="T9">
                  <a:pos x="T2" y="T3"/>
                </a:cxn>
                <a:cxn ang="T10">
                  <a:pos x="T4" y="T5"/>
                </a:cxn>
                <a:cxn ang="T11">
                  <a:pos x="T6" y="T7"/>
                </a:cxn>
              </a:cxnLst>
              <a:rect l="T12" t="T13" r="T14" b="T15"/>
              <a:pathLst>
                <a:path w="51" h="69">
                  <a:moveTo>
                    <a:pt x="26" y="0"/>
                  </a:moveTo>
                  <a:lnTo>
                    <a:pt x="51"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71" name="Freeform 111"/>
            <p:cNvSpPr>
              <a:spLocks/>
            </p:cNvSpPr>
            <p:nvPr/>
          </p:nvSpPr>
          <p:spPr bwMode="auto">
            <a:xfrm>
              <a:off x="1708" y="1891"/>
              <a:ext cx="52" cy="69"/>
            </a:xfrm>
            <a:custGeom>
              <a:avLst/>
              <a:gdLst>
                <a:gd name="T0" fmla="*/ 26 w 52"/>
                <a:gd name="T1" fmla="*/ 0 h 69"/>
                <a:gd name="T2" fmla="*/ 52 w 52"/>
                <a:gd name="T3" fmla="*/ 69 h 69"/>
                <a:gd name="T4" fmla="*/ 0 w 52"/>
                <a:gd name="T5" fmla="*/ 69 h 69"/>
                <a:gd name="T6" fmla="*/ 26 w 52"/>
                <a:gd name="T7" fmla="*/ 0 h 69"/>
                <a:gd name="T8" fmla="*/ 0 60000 65536"/>
                <a:gd name="T9" fmla="*/ 0 60000 65536"/>
                <a:gd name="T10" fmla="*/ 0 60000 65536"/>
                <a:gd name="T11" fmla="*/ 0 60000 65536"/>
                <a:gd name="T12" fmla="*/ 0 w 52"/>
                <a:gd name="T13" fmla="*/ 0 h 69"/>
                <a:gd name="T14" fmla="*/ 52 w 52"/>
                <a:gd name="T15" fmla="*/ 69 h 69"/>
              </a:gdLst>
              <a:ahLst/>
              <a:cxnLst>
                <a:cxn ang="T8">
                  <a:pos x="T0" y="T1"/>
                </a:cxn>
                <a:cxn ang="T9">
                  <a:pos x="T2" y="T3"/>
                </a:cxn>
                <a:cxn ang="T10">
                  <a:pos x="T4" y="T5"/>
                </a:cxn>
                <a:cxn ang="T11">
                  <a:pos x="T6" y="T7"/>
                </a:cxn>
              </a:cxnLst>
              <a:rect l="T12" t="T13" r="T14" b="T15"/>
              <a:pathLst>
                <a:path w="52" h="69">
                  <a:moveTo>
                    <a:pt x="26" y="0"/>
                  </a:moveTo>
                  <a:lnTo>
                    <a:pt x="52"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72" name="Freeform 112"/>
            <p:cNvSpPr>
              <a:spLocks/>
            </p:cNvSpPr>
            <p:nvPr/>
          </p:nvSpPr>
          <p:spPr bwMode="auto">
            <a:xfrm>
              <a:off x="1794" y="1948"/>
              <a:ext cx="52" cy="69"/>
            </a:xfrm>
            <a:custGeom>
              <a:avLst/>
              <a:gdLst>
                <a:gd name="T0" fmla="*/ 26 w 52"/>
                <a:gd name="T1" fmla="*/ 0 h 69"/>
                <a:gd name="T2" fmla="*/ 52 w 52"/>
                <a:gd name="T3" fmla="*/ 69 h 69"/>
                <a:gd name="T4" fmla="*/ 0 w 52"/>
                <a:gd name="T5" fmla="*/ 69 h 69"/>
                <a:gd name="T6" fmla="*/ 26 w 52"/>
                <a:gd name="T7" fmla="*/ 0 h 69"/>
                <a:gd name="T8" fmla="*/ 0 60000 65536"/>
                <a:gd name="T9" fmla="*/ 0 60000 65536"/>
                <a:gd name="T10" fmla="*/ 0 60000 65536"/>
                <a:gd name="T11" fmla="*/ 0 60000 65536"/>
                <a:gd name="T12" fmla="*/ 0 w 52"/>
                <a:gd name="T13" fmla="*/ 0 h 69"/>
                <a:gd name="T14" fmla="*/ 52 w 52"/>
                <a:gd name="T15" fmla="*/ 69 h 69"/>
              </a:gdLst>
              <a:ahLst/>
              <a:cxnLst>
                <a:cxn ang="T8">
                  <a:pos x="T0" y="T1"/>
                </a:cxn>
                <a:cxn ang="T9">
                  <a:pos x="T2" y="T3"/>
                </a:cxn>
                <a:cxn ang="T10">
                  <a:pos x="T4" y="T5"/>
                </a:cxn>
                <a:cxn ang="T11">
                  <a:pos x="T6" y="T7"/>
                </a:cxn>
              </a:cxnLst>
              <a:rect l="T12" t="T13" r="T14" b="T15"/>
              <a:pathLst>
                <a:path w="52" h="69">
                  <a:moveTo>
                    <a:pt x="26" y="0"/>
                  </a:moveTo>
                  <a:lnTo>
                    <a:pt x="52"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73" name="Freeform 113"/>
            <p:cNvSpPr>
              <a:spLocks/>
            </p:cNvSpPr>
            <p:nvPr/>
          </p:nvSpPr>
          <p:spPr bwMode="auto">
            <a:xfrm>
              <a:off x="1889" y="2029"/>
              <a:ext cx="52" cy="68"/>
            </a:xfrm>
            <a:custGeom>
              <a:avLst/>
              <a:gdLst>
                <a:gd name="T0" fmla="*/ 26 w 52"/>
                <a:gd name="T1" fmla="*/ 0 h 68"/>
                <a:gd name="T2" fmla="*/ 52 w 52"/>
                <a:gd name="T3" fmla="*/ 68 h 68"/>
                <a:gd name="T4" fmla="*/ 0 w 52"/>
                <a:gd name="T5" fmla="*/ 68 h 68"/>
                <a:gd name="T6" fmla="*/ 26 w 52"/>
                <a:gd name="T7" fmla="*/ 0 h 68"/>
                <a:gd name="T8" fmla="*/ 0 60000 65536"/>
                <a:gd name="T9" fmla="*/ 0 60000 65536"/>
                <a:gd name="T10" fmla="*/ 0 60000 65536"/>
                <a:gd name="T11" fmla="*/ 0 60000 65536"/>
                <a:gd name="T12" fmla="*/ 0 w 52"/>
                <a:gd name="T13" fmla="*/ 0 h 68"/>
                <a:gd name="T14" fmla="*/ 52 w 52"/>
                <a:gd name="T15" fmla="*/ 68 h 68"/>
              </a:gdLst>
              <a:ahLst/>
              <a:cxnLst>
                <a:cxn ang="T8">
                  <a:pos x="T0" y="T1"/>
                </a:cxn>
                <a:cxn ang="T9">
                  <a:pos x="T2" y="T3"/>
                </a:cxn>
                <a:cxn ang="T10">
                  <a:pos x="T4" y="T5"/>
                </a:cxn>
                <a:cxn ang="T11">
                  <a:pos x="T6" y="T7"/>
                </a:cxn>
              </a:cxnLst>
              <a:rect l="T12" t="T13" r="T14" b="T15"/>
              <a:pathLst>
                <a:path w="52" h="68">
                  <a:moveTo>
                    <a:pt x="26" y="0"/>
                  </a:moveTo>
                  <a:lnTo>
                    <a:pt x="52" y="68"/>
                  </a:lnTo>
                  <a:lnTo>
                    <a:pt x="0" y="68"/>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74" name="Freeform 114"/>
            <p:cNvSpPr>
              <a:spLocks/>
            </p:cNvSpPr>
            <p:nvPr/>
          </p:nvSpPr>
          <p:spPr bwMode="auto">
            <a:xfrm>
              <a:off x="1975" y="2109"/>
              <a:ext cx="52" cy="69"/>
            </a:xfrm>
            <a:custGeom>
              <a:avLst/>
              <a:gdLst>
                <a:gd name="T0" fmla="*/ 26 w 52"/>
                <a:gd name="T1" fmla="*/ 0 h 69"/>
                <a:gd name="T2" fmla="*/ 52 w 52"/>
                <a:gd name="T3" fmla="*/ 69 h 69"/>
                <a:gd name="T4" fmla="*/ 0 w 52"/>
                <a:gd name="T5" fmla="*/ 69 h 69"/>
                <a:gd name="T6" fmla="*/ 26 w 52"/>
                <a:gd name="T7" fmla="*/ 0 h 69"/>
                <a:gd name="T8" fmla="*/ 0 60000 65536"/>
                <a:gd name="T9" fmla="*/ 0 60000 65536"/>
                <a:gd name="T10" fmla="*/ 0 60000 65536"/>
                <a:gd name="T11" fmla="*/ 0 60000 65536"/>
                <a:gd name="T12" fmla="*/ 0 w 52"/>
                <a:gd name="T13" fmla="*/ 0 h 69"/>
                <a:gd name="T14" fmla="*/ 52 w 52"/>
                <a:gd name="T15" fmla="*/ 69 h 69"/>
              </a:gdLst>
              <a:ahLst/>
              <a:cxnLst>
                <a:cxn ang="T8">
                  <a:pos x="T0" y="T1"/>
                </a:cxn>
                <a:cxn ang="T9">
                  <a:pos x="T2" y="T3"/>
                </a:cxn>
                <a:cxn ang="T10">
                  <a:pos x="T4" y="T5"/>
                </a:cxn>
                <a:cxn ang="T11">
                  <a:pos x="T6" y="T7"/>
                </a:cxn>
              </a:cxnLst>
              <a:rect l="T12" t="T13" r="T14" b="T15"/>
              <a:pathLst>
                <a:path w="52" h="69">
                  <a:moveTo>
                    <a:pt x="26" y="0"/>
                  </a:moveTo>
                  <a:lnTo>
                    <a:pt x="52"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75" name="Freeform 115"/>
            <p:cNvSpPr>
              <a:spLocks/>
            </p:cNvSpPr>
            <p:nvPr/>
          </p:nvSpPr>
          <p:spPr bwMode="auto">
            <a:xfrm>
              <a:off x="2062" y="2178"/>
              <a:ext cx="51" cy="68"/>
            </a:xfrm>
            <a:custGeom>
              <a:avLst/>
              <a:gdLst>
                <a:gd name="T0" fmla="*/ 26 w 51"/>
                <a:gd name="T1" fmla="*/ 0 h 68"/>
                <a:gd name="T2" fmla="*/ 51 w 51"/>
                <a:gd name="T3" fmla="*/ 68 h 68"/>
                <a:gd name="T4" fmla="*/ 0 w 51"/>
                <a:gd name="T5" fmla="*/ 68 h 68"/>
                <a:gd name="T6" fmla="*/ 26 w 51"/>
                <a:gd name="T7" fmla="*/ 0 h 68"/>
                <a:gd name="T8" fmla="*/ 0 60000 65536"/>
                <a:gd name="T9" fmla="*/ 0 60000 65536"/>
                <a:gd name="T10" fmla="*/ 0 60000 65536"/>
                <a:gd name="T11" fmla="*/ 0 60000 65536"/>
                <a:gd name="T12" fmla="*/ 0 w 51"/>
                <a:gd name="T13" fmla="*/ 0 h 68"/>
                <a:gd name="T14" fmla="*/ 51 w 51"/>
                <a:gd name="T15" fmla="*/ 68 h 68"/>
              </a:gdLst>
              <a:ahLst/>
              <a:cxnLst>
                <a:cxn ang="T8">
                  <a:pos x="T0" y="T1"/>
                </a:cxn>
                <a:cxn ang="T9">
                  <a:pos x="T2" y="T3"/>
                </a:cxn>
                <a:cxn ang="T10">
                  <a:pos x="T4" y="T5"/>
                </a:cxn>
                <a:cxn ang="T11">
                  <a:pos x="T6" y="T7"/>
                </a:cxn>
              </a:cxnLst>
              <a:rect l="T12" t="T13" r="T14" b="T15"/>
              <a:pathLst>
                <a:path w="51" h="68">
                  <a:moveTo>
                    <a:pt x="26" y="0"/>
                  </a:moveTo>
                  <a:lnTo>
                    <a:pt x="51" y="68"/>
                  </a:lnTo>
                  <a:lnTo>
                    <a:pt x="0" y="68"/>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76" name="Freeform 116"/>
            <p:cNvSpPr>
              <a:spLocks/>
            </p:cNvSpPr>
            <p:nvPr/>
          </p:nvSpPr>
          <p:spPr bwMode="auto">
            <a:xfrm>
              <a:off x="2157" y="2246"/>
              <a:ext cx="51" cy="69"/>
            </a:xfrm>
            <a:custGeom>
              <a:avLst/>
              <a:gdLst>
                <a:gd name="T0" fmla="*/ 25 w 51"/>
                <a:gd name="T1" fmla="*/ 0 h 69"/>
                <a:gd name="T2" fmla="*/ 51 w 51"/>
                <a:gd name="T3" fmla="*/ 69 h 69"/>
                <a:gd name="T4" fmla="*/ 0 w 51"/>
                <a:gd name="T5" fmla="*/ 69 h 69"/>
                <a:gd name="T6" fmla="*/ 25 w 51"/>
                <a:gd name="T7" fmla="*/ 0 h 69"/>
                <a:gd name="T8" fmla="*/ 0 60000 65536"/>
                <a:gd name="T9" fmla="*/ 0 60000 65536"/>
                <a:gd name="T10" fmla="*/ 0 60000 65536"/>
                <a:gd name="T11" fmla="*/ 0 60000 65536"/>
                <a:gd name="T12" fmla="*/ 0 w 51"/>
                <a:gd name="T13" fmla="*/ 0 h 69"/>
                <a:gd name="T14" fmla="*/ 51 w 51"/>
                <a:gd name="T15" fmla="*/ 69 h 69"/>
              </a:gdLst>
              <a:ahLst/>
              <a:cxnLst>
                <a:cxn ang="T8">
                  <a:pos x="T0" y="T1"/>
                </a:cxn>
                <a:cxn ang="T9">
                  <a:pos x="T2" y="T3"/>
                </a:cxn>
                <a:cxn ang="T10">
                  <a:pos x="T4" y="T5"/>
                </a:cxn>
                <a:cxn ang="T11">
                  <a:pos x="T6" y="T7"/>
                </a:cxn>
              </a:cxnLst>
              <a:rect l="T12" t="T13" r="T14" b="T15"/>
              <a:pathLst>
                <a:path w="51" h="69">
                  <a:moveTo>
                    <a:pt x="25" y="0"/>
                  </a:moveTo>
                  <a:lnTo>
                    <a:pt x="51" y="69"/>
                  </a:lnTo>
                  <a:lnTo>
                    <a:pt x="0" y="69"/>
                  </a:lnTo>
                  <a:lnTo>
                    <a:pt x="25"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77" name="Freeform 117"/>
            <p:cNvSpPr>
              <a:spLocks/>
            </p:cNvSpPr>
            <p:nvPr/>
          </p:nvSpPr>
          <p:spPr bwMode="auto">
            <a:xfrm>
              <a:off x="2243" y="2304"/>
              <a:ext cx="52" cy="68"/>
            </a:xfrm>
            <a:custGeom>
              <a:avLst/>
              <a:gdLst>
                <a:gd name="T0" fmla="*/ 26 w 52"/>
                <a:gd name="T1" fmla="*/ 0 h 68"/>
                <a:gd name="T2" fmla="*/ 52 w 52"/>
                <a:gd name="T3" fmla="*/ 68 h 68"/>
                <a:gd name="T4" fmla="*/ 0 w 52"/>
                <a:gd name="T5" fmla="*/ 68 h 68"/>
                <a:gd name="T6" fmla="*/ 26 w 52"/>
                <a:gd name="T7" fmla="*/ 0 h 68"/>
                <a:gd name="T8" fmla="*/ 0 60000 65536"/>
                <a:gd name="T9" fmla="*/ 0 60000 65536"/>
                <a:gd name="T10" fmla="*/ 0 60000 65536"/>
                <a:gd name="T11" fmla="*/ 0 60000 65536"/>
                <a:gd name="T12" fmla="*/ 0 w 52"/>
                <a:gd name="T13" fmla="*/ 0 h 68"/>
                <a:gd name="T14" fmla="*/ 52 w 52"/>
                <a:gd name="T15" fmla="*/ 68 h 68"/>
              </a:gdLst>
              <a:ahLst/>
              <a:cxnLst>
                <a:cxn ang="T8">
                  <a:pos x="T0" y="T1"/>
                </a:cxn>
                <a:cxn ang="T9">
                  <a:pos x="T2" y="T3"/>
                </a:cxn>
                <a:cxn ang="T10">
                  <a:pos x="T4" y="T5"/>
                </a:cxn>
                <a:cxn ang="T11">
                  <a:pos x="T6" y="T7"/>
                </a:cxn>
              </a:cxnLst>
              <a:rect l="T12" t="T13" r="T14" b="T15"/>
              <a:pathLst>
                <a:path w="52" h="68">
                  <a:moveTo>
                    <a:pt x="26" y="0"/>
                  </a:moveTo>
                  <a:lnTo>
                    <a:pt x="52" y="68"/>
                  </a:lnTo>
                  <a:lnTo>
                    <a:pt x="0" y="68"/>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78" name="Freeform 118"/>
            <p:cNvSpPr>
              <a:spLocks/>
            </p:cNvSpPr>
            <p:nvPr/>
          </p:nvSpPr>
          <p:spPr bwMode="auto">
            <a:xfrm>
              <a:off x="2329" y="2361"/>
              <a:ext cx="52" cy="69"/>
            </a:xfrm>
            <a:custGeom>
              <a:avLst/>
              <a:gdLst>
                <a:gd name="T0" fmla="*/ 26 w 52"/>
                <a:gd name="T1" fmla="*/ 0 h 69"/>
                <a:gd name="T2" fmla="*/ 52 w 52"/>
                <a:gd name="T3" fmla="*/ 69 h 69"/>
                <a:gd name="T4" fmla="*/ 0 w 52"/>
                <a:gd name="T5" fmla="*/ 69 h 69"/>
                <a:gd name="T6" fmla="*/ 26 w 52"/>
                <a:gd name="T7" fmla="*/ 0 h 69"/>
                <a:gd name="T8" fmla="*/ 0 60000 65536"/>
                <a:gd name="T9" fmla="*/ 0 60000 65536"/>
                <a:gd name="T10" fmla="*/ 0 60000 65536"/>
                <a:gd name="T11" fmla="*/ 0 60000 65536"/>
                <a:gd name="T12" fmla="*/ 0 w 52"/>
                <a:gd name="T13" fmla="*/ 0 h 69"/>
                <a:gd name="T14" fmla="*/ 52 w 52"/>
                <a:gd name="T15" fmla="*/ 69 h 69"/>
              </a:gdLst>
              <a:ahLst/>
              <a:cxnLst>
                <a:cxn ang="T8">
                  <a:pos x="T0" y="T1"/>
                </a:cxn>
                <a:cxn ang="T9">
                  <a:pos x="T2" y="T3"/>
                </a:cxn>
                <a:cxn ang="T10">
                  <a:pos x="T4" y="T5"/>
                </a:cxn>
                <a:cxn ang="T11">
                  <a:pos x="T6" y="T7"/>
                </a:cxn>
              </a:cxnLst>
              <a:rect l="T12" t="T13" r="T14" b="T15"/>
              <a:pathLst>
                <a:path w="52" h="69">
                  <a:moveTo>
                    <a:pt x="26" y="0"/>
                  </a:moveTo>
                  <a:lnTo>
                    <a:pt x="52"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79" name="Freeform 119"/>
            <p:cNvSpPr>
              <a:spLocks/>
            </p:cNvSpPr>
            <p:nvPr/>
          </p:nvSpPr>
          <p:spPr bwMode="auto">
            <a:xfrm>
              <a:off x="2424" y="2407"/>
              <a:ext cx="52" cy="68"/>
            </a:xfrm>
            <a:custGeom>
              <a:avLst/>
              <a:gdLst>
                <a:gd name="T0" fmla="*/ 26 w 52"/>
                <a:gd name="T1" fmla="*/ 0 h 68"/>
                <a:gd name="T2" fmla="*/ 52 w 52"/>
                <a:gd name="T3" fmla="*/ 68 h 68"/>
                <a:gd name="T4" fmla="*/ 0 w 52"/>
                <a:gd name="T5" fmla="*/ 68 h 68"/>
                <a:gd name="T6" fmla="*/ 26 w 52"/>
                <a:gd name="T7" fmla="*/ 0 h 68"/>
                <a:gd name="T8" fmla="*/ 0 60000 65536"/>
                <a:gd name="T9" fmla="*/ 0 60000 65536"/>
                <a:gd name="T10" fmla="*/ 0 60000 65536"/>
                <a:gd name="T11" fmla="*/ 0 60000 65536"/>
                <a:gd name="T12" fmla="*/ 0 w 52"/>
                <a:gd name="T13" fmla="*/ 0 h 68"/>
                <a:gd name="T14" fmla="*/ 52 w 52"/>
                <a:gd name="T15" fmla="*/ 68 h 68"/>
              </a:gdLst>
              <a:ahLst/>
              <a:cxnLst>
                <a:cxn ang="T8">
                  <a:pos x="T0" y="T1"/>
                </a:cxn>
                <a:cxn ang="T9">
                  <a:pos x="T2" y="T3"/>
                </a:cxn>
                <a:cxn ang="T10">
                  <a:pos x="T4" y="T5"/>
                </a:cxn>
                <a:cxn ang="T11">
                  <a:pos x="T6" y="T7"/>
                </a:cxn>
              </a:cxnLst>
              <a:rect l="T12" t="T13" r="T14" b="T15"/>
              <a:pathLst>
                <a:path w="52" h="68">
                  <a:moveTo>
                    <a:pt x="26" y="0"/>
                  </a:moveTo>
                  <a:lnTo>
                    <a:pt x="52" y="68"/>
                  </a:lnTo>
                  <a:lnTo>
                    <a:pt x="0" y="68"/>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80" name="Freeform 120"/>
            <p:cNvSpPr>
              <a:spLocks/>
            </p:cNvSpPr>
            <p:nvPr/>
          </p:nvSpPr>
          <p:spPr bwMode="auto">
            <a:xfrm>
              <a:off x="2510" y="2453"/>
              <a:ext cx="52" cy="68"/>
            </a:xfrm>
            <a:custGeom>
              <a:avLst/>
              <a:gdLst>
                <a:gd name="T0" fmla="*/ 26 w 52"/>
                <a:gd name="T1" fmla="*/ 0 h 68"/>
                <a:gd name="T2" fmla="*/ 52 w 52"/>
                <a:gd name="T3" fmla="*/ 68 h 68"/>
                <a:gd name="T4" fmla="*/ 0 w 52"/>
                <a:gd name="T5" fmla="*/ 68 h 68"/>
                <a:gd name="T6" fmla="*/ 26 w 52"/>
                <a:gd name="T7" fmla="*/ 0 h 68"/>
                <a:gd name="T8" fmla="*/ 0 60000 65536"/>
                <a:gd name="T9" fmla="*/ 0 60000 65536"/>
                <a:gd name="T10" fmla="*/ 0 60000 65536"/>
                <a:gd name="T11" fmla="*/ 0 60000 65536"/>
                <a:gd name="T12" fmla="*/ 0 w 52"/>
                <a:gd name="T13" fmla="*/ 0 h 68"/>
                <a:gd name="T14" fmla="*/ 52 w 52"/>
                <a:gd name="T15" fmla="*/ 68 h 68"/>
              </a:gdLst>
              <a:ahLst/>
              <a:cxnLst>
                <a:cxn ang="T8">
                  <a:pos x="T0" y="T1"/>
                </a:cxn>
                <a:cxn ang="T9">
                  <a:pos x="T2" y="T3"/>
                </a:cxn>
                <a:cxn ang="T10">
                  <a:pos x="T4" y="T5"/>
                </a:cxn>
                <a:cxn ang="T11">
                  <a:pos x="T6" y="T7"/>
                </a:cxn>
              </a:cxnLst>
              <a:rect l="T12" t="T13" r="T14" b="T15"/>
              <a:pathLst>
                <a:path w="52" h="68">
                  <a:moveTo>
                    <a:pt x="26" y="0"/>
                  </a:moveTo>
                  <a:lnTo>
                    <a:pt x="52" y="68"/>
                  </a:lnTo>
                  <a:lnTo>
                    <a:pt x="0" y="68"/>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81" name="Freeform 121"/>
            <p:cNvSpPr>
              <a:spLocks/>
            </p:cNvSpPr>
            <p:nvPr/>
          </p:nvSpPr>
          <p:spPr bwMode="auto">
            <a:xfrm>
              <a:off x="2597" y="2498"/>
              <a:ext cx="51" cy="69"/>
            </a:xfrm>
            <a:custGeom>
              <a:avLst/>
              <a:gdLst>
                <a:gd name="T0" fmla="*/ 25 w 51"/>
                <a:gd name="T1" fmla="*/ 0 h 69"/>
                <a:gd name="T2" fmla="*/ 51 w 51"/>
                <a:gd name="T3" fmla="*/ 69 h 69"/>
                <a:gd name="T4" fmla="*/ 0 w 51"/>
                <a:gd name="T5" fmla="*/ 69 h 69"/>
                <a:gd name="T6" fmla="*/ 25 w 51"/>
                <a:gd name="T7" fmla="*/ 0 h 69"/>
                <a:gd name="T8" fmla="*/ 0 60000 65536"/>
                <a:gd name="T9" fmla="*/ 0 60000 65536"/>
                <a:gd name="T10" fmla="*/ 0 60000 65536"/>
                <a:gd name="T11" fmla="*/ 0 60000 65536"/>
                <a:gd name="T12" fmla="*/ 0 w 51"/>
                <a:gd name="T13" fmla="*/ 0 h 69"/>
                <a:gd name="T14" fmla="*/ 51 w 51"/>
                <a:gd name="T15" fmla="*/ 69 h 69"/>
              </a:gdLst>
              <a:ahLst/>
              <a:cxnLst>
                <a:cxn ang="T8">
                  <a:pos x="T0" y="T1"/>
                </a:cxn>
                <a:cxn ang="T9">
                  <a:pos x="T2" y="T3"/>
                </a:cxn>
                <a:cxn ang="T10">
                  <a:pos x="T4" y="T5"/>
                </a:cxn>
                <a:cxn ang="T11">
                  <a:pos x="T6" y="T7"/>
                </a:cxn>
              </a:cxnLst>
              <a:rect l="T12" t="T13" r="T14" b="T15"/>
              <a:pathLst>
                <a:path w="51" h="69">
                  <a:moveTo>
                    <a:pt x="25" y="0"/>
                  </a:moveTo>
                  <a:lnTo>
                    <a:pt x="51" y="69"/>
                  </a:lnTo>
                  <a:lnTo>
                    <a:pt x="0" y="69"/>
                  </a:lnTo>
                  <a:lnTo>
                    <a:pt x="25"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82" name="Freeform 122"/>
            <p:cNvSpPr>
              <a:spLocks/>
            </p:cNvSpPr>
            <p:nvPr/>
          </p:nvSpPr>
          <p:spPr bwMode="auto">
            <a:xfrm>
              <a:off x="2691" y="2533"/>
              <a:ext cx="52" cy="69"/>
            </a:xfrm>
            <a:custGeom>
              <a:avLst/>
              <a:gdLst>
                <a:gd name="T0" fmla="*/ 26 w 52"/>
                <a:gd name="T1" fmla="*/ 0 h 69"/>
                <a:gd name="T2" fmla="*/ 52 w 52"/>
                <a:gd name="T3" fmla="*/ 69 h 69"/>
                <a:gd name="T4" fmla="*/ 0 w 52"/>
                <a:gd name="T5" fmla="*/ 69 h 69"/>
                <a:gd name="T6" fmla="*/ 26 w 52"/>
                <a:gd name="T7" fmla="*/ 0 h 69"/>
                <a:gd name="T8" fmla="*/ 0 60000 65536"/>
                <a:gd name="T9" fmla="*/ 0 60000 65536"/>
                <a:gd name="T10" fmla="*/ 0 60000 65536"/>
                <a:gd name="T11" fmla="*/ 0 60000 65536"/>
                <a:gd name="T12" fmla="*/ 0 w 52"/>
                <a:gd name="T13" fmla="*/ 0 h 69"/>
                <a:gd name="T14" fmla="*/ 52 w 52"/>
                <a:gd name="T15" fmla="*/ 69 h 69"/>
              </a:gdLst>
              <a:ahLst/>
              <a:cxnLst>
                <a:cxn ang="T8">
                  <a:pos x="T0" y="T1"/>
                </a:cxn>
                <a:cxn ang="T9">
                  <a:pos x="T2" y="T3"/>
                </a:cxn>
                <a:cxn ang="T10">
                  <a:pos x="T4" y="T5"/>
                </a:cxn>
                <a:cxn ang="T11">
                  <a:pos x="T6" y="T7"/>
                </a:cxn>
              </a:cxnLst>
              <a:rect l="T12" t="T13" r="T14" b="T15"/>
              <a:pathLst>
                <a:path w="52" h="69">
                  <a:moveTo>
                    <a:pt x="26" y="0"/>
                  </a:moveTo>
                  <a:lnTo>
                    <a:pt x="52"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83" name="Freeform 123"/>
            <p:cNvSpPr>
              <a:spLocks/>
            </p:cNvSpPr>
            <p:nvPr/>
          </p:nvSpPr>
          <p:spPr bwMode="auto">
            <a:xfrm>
              <a:off x="2778" y="2567"/>
              <a:ext cx="51" cy="69"/>
            </a:xfrm>
            <a:custGeom>
              <a:avLst/>
              <a:gdLst>
                <a:gd name="T0" fmla="*/ 26 w 51"/>
                <a:gd name="T1" fmla="*/ 0 h 69"/>
                <a:gd name="T2" fmla="*/ 51 w 51"/>
                <a:gd name="T3" fmla="*/ 69 h 69"/>
                <a:gd name="T4" fmla="*/ 0 w 51"/>
                <a:gd name="T5" fmla="*/ 69 h 69"/>
                <a:gd name="T6" fmla="*/ 26 w 51"/>
                <a:gd name="T7" fmla="*/ 0 h 69"/>
                <a:gd name="T8" fmla="*/ 0 60000 65536"/>
                <a:gd name="T9" fmla="*/ 0 60000 65536"/>
                <a:gd name="T10" fmla="*/ 0 60000 65536"/>
                <a:gd name="T11" fmla="*/ 0 60000 65536"/>
                <a:gd name="T12" fmla="*/ 0 w 51"/>
                <a:gd name="T13" fmla="*/ 0 h 69"/>
                <a:gd name="T14" fmla="*/ 51 w 51"/>
                <a:gd name="T15" fmla="*/ 69 h 69"/>
              </a:gdLst>
              <a:ahLst/>
              <a:cxnLst>
                <a:cxn ang="T8">
                  <a:pos x="T0" y="T1"/>
                </a:cxn>
                <a:cxn ang="T9">
                  <a:pos x="T2" y="T3"/>
                </a:cxn>
                <a:cxn ang="T10">
                  <a:pos x="T4" y="T5"/>
                </a:cxn>
                <a:cxn ang="T11">
                  <a:pos x="T6" y="T7"/>
                </a:cxn>
              </a:cxnLst>
              <a:rect l="T12" t="T13" r="T14" b="T15"/>
              <a:pathLst>
                <a:path w="51" h="69">
                  <a:moveTo>
                    <a:pt x="26" y="0"/>
                  </a:moveTo>
                  <a:lnTo>
                    <a:pt x="51"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84" name="Freeform 124"/>
            <p:cNvSpPr>
              <a:spLocks/>
            </p:cNvSpPr>
            <p:nvPr/>
          </p:nvSpPr>
          <p:spPr bwMode="auto">
            <a:xfrm>
              <a:off x="2864" y="2613"/>
              <a:ext cx="52" cy="69"/>
            </a:xfrm>
            <a:custGeom>
              <a:avLst/>
              <a:gdLst>
                <a:gd name="T0" fmla="*/ 26 w 52"/>
                <a:gd name="T1" fmla="*/ 0 h 69"/>
                <a:gd name="T2" fmla="*/ 52 w 52"/>
                <a:gd name="T3" fmla="*/ 69 h 69"/>
                <a:gd name="T4" fmla="*/ 0 w 52"/>
                <a:gd name="T5" fmla="*/ 69 h 69"/>
                <a:gd name="T6" fmla="*/ 26 w 52"/>
                <a:gd name="T7" fmla="*/ 0 h 69"/>
                <a:gd name="T8" fmla="*/ 0 60000 65536"/>
                <a:gd name="T9" fmla="*/ 0 60000 65536"/>
                <a:gd name="T10" fmla="*/ 0 60000 65536"/>
                <a:gd name="T11" fmla="*/ 0 60000 65536"/>
                <a:gd name="T12" fmla="*/ 0 w 52"/>
                <a:gd name="T13" fmla="*/ 0 h 69"/>
                <a:gd name="T14" fmla="*/ 52 w 52"/>
                <a:gd name="T15" fmla="*/ 69 h 69"/>
              </a:gdLst>
              <a:ahLst/>
              <a:cxnLst>
                <a:cxn ang="T8">
                  <a:pos x="T0" y="T1"/>
                </a:cxn>
                <a:cxn ang="T9">
                  <a:pos x="T2" y="T3"/>
                </a:cxn>
                <a:cxn ang="T10">
                  <a:pos x="T4" y="T5"/>
                </a:cxn>
                <a:cxn ang="T11">
                  <a:pos x="T6" y="T7"/>
                </a:cxn>
              </a:cxnLst>
              <a:rect l="T12" t="T13" r="T14" b="T15"/>
              <a:pathLst>
                <a:path w="52" h="69">
                  <a:moveTo>
                    <a:pt x="26" y="0"/>
                  </a:moveTo>
                  <a:lnTo>
                    <a:pt x="52"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85" name="Freeform 125"/>
            <p:cNvSpPr>
              <a:spLocks/>
            </p:cNvSpPr>
            <p:nvPr/>
          </p:nvSpPr>
          <p:spPr bwMode="auto">
            <a:xfrm>
              <a:off x="2959" y="2636"/>
              <a:ext cx="52" cy="69"/>
            </a:xfrm>
            <a:custGeom>
              <a:avLst/>
              <a:gdLst>
                <a:gd name="T0" fmla="*/ 26 w 52"/>
                <a:gd name="T1" fmla="*/ 0 h 69"/>
                <a:gd name="T2" fmla="*/ 52 w 52"/>
                <a:gd name="T3" fmla="*/ 69 h 69"/>
                <a:gd name="T4" fmla="*/ 0 w 52"/>
                <a:gd name="T5" fmla="*/ 69 h 69"/>
                <a:gd name="T6" fmla="*/ 26 w 52"/>
                <a:gd name="T7" fmla="*/ 0 h 69"/>
                <a:gd name="T8" fmla="*/ 0 60000 65536"/>
                <a:gd name="T9" fmla="*/ 0 60000 65536"/>
                <a:gd name="T10" fmla="*/ 0 60000 65536"/>
                <a:gd name="T11" fmla="*/ 0 60000 65536"/>
                <a:gd name="T12" fmla="*/ 0 w 52"/>
                <a:gd name="T13" fmla="*/ 0 h 69"/>
                <a:gd name="T14" fmla="*/ 52 w 52"/>
                <a:gd name="T15" fmla="*/ 69 h 69"/>
              </a:gdLst>
              <a:ahLst/>
              <a:cxnLst>
                <a:cxn ang="T8">
                  <a:pos x="T0" y="T1"/>
                </a:cxn>
                <a:cxn ang="T9">
                  <a:pos x="T2" y="T3"/>
                </a:cxn>
                <a:cxn ang="T10">
                  <a:pos x="T4" y="T5"/>
                </a:cxn>
                <a:cxn ang="T11">
                  <a:pos x="T6" y="T7"/>
                </a:cxn>
              </a:cxnLst>
              <a:rect l="T12" t="T13" r="T14" b="T15"/>
              <a:pathLst>
                <a:path w="52" h="69">
                  <a:moveTo>
                    <a:pt x="26" y="0"/>
                  </a:moveTo>
                  <a:lnTo>
                    <a:pt x="52"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86" name="Freeform 126"/>
            <p:cNvSpPr>
              <a:spLocks/>
            </p:cNvSpPr>
            <p:nvPr/>
          </p:nvSpPr>
          <p:spPr bwMode="auto">
            <a:xfrm>
              <a:off x="3045" y="2670"/>
              <a:ext cx="52" cy="69"/>
            </a:xfrm>
            <a:custGeom>
              <a:avLst/>
              <a:gdLst>
                <a:gd name="T0" fmla="*/ 26 w 52"/>
                <a:gd name="T1" fmla="*/ 0 h 69"/>
                <a:gd name="T2" fmla="*/ 52 w 52"/>
                <a:gd name="T3" fmla="*/ 69 h 69"/>
                <a:gd name="T4" fmla="*/ 0 w 52"/>
                <a:gd name="T5" fmla="*/ 69 h 69"/>
                <a:gd name="T6" fmla="*/ 26 w 52"/>
                <a:gd name="T7" fmla="*/ 0 h 69"/>
                <a:gd name="T8" fmla="*/ 0 60000 65536"/>
                <a:gd name="T9" fmla="*/ 0 60000 65536"/>
                <a:gd name="T10" fmla="*/ 0 60000 65536"/>
                <a:gd name="T11" fmla="*/ 0 60000 65536"/>
                <a:gd name="T12" fmla="*/ 0 w 52"/>
                <a:gd name="T13" fmla="*/ 0 h 69"/>
                <a:gd name="T14" fmla="*/ 52 w 52"/>
                <a:gd name="T15" fmla="*/ 69 h 69"/>
              </a:gdLst>
              <a:ahLst/>
              <a:cxnLst>
                <a:cxn ang="T8">
                  <a:pos x="T0" y="T1"/>
                </a:cxn>
                <a:cxn ang="T9">
                  <a:pos x="T2" y="T3"/>
                </a:cxn>
                <a:cxn ang="T10">
                  <a:pos x="T4" y="T5"/>
                </a:cxn>
                <a:cxn ang="T11">
                  <a:pos x="T6" y="T7"/>
                </a:cxn>
              </a:cxnLst>
              <a:rect l="T12" t="T13" r="T14" b="T15"/>
              <a:pathLst>
                <a:path w="52" h="69">
                  <a:moveTo>
                    <a:pt x="26" y="0"/>
                  </a:moveTo>
                  <a:lnTo>
                    <a:pt x="52"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87" name="Freeform 127"/>
            <p:cNvSpPr>
              <a:spLocks/>
            </p:cNvSpPr>
            <p:nvPr/>
          </p:nvSpPr>
          <p:spPr bwMode="auto">
            <a:xfrm>
              <a:off x="3131" y="2693"/>
              <a:ext cx="52" cy="69"/>
            </a:xfrm>
            <a:custGeom>
              <a:avLst/>
              <a:gdLst>
                <a:gd name="T0" fmla="*/ 26 w 52"/>
                <a:gd name="T1" fmla="*/ 0 h 69"/>
                <a:gd name="T2" fmla="*/ 52 w 52"/>
                <a:gd name="T3" fmla="*/ 69 h 69"/>
                <a:gd name="T4" fmla="*/ 0 w 52"/>
                <a:gd name="T5" fmla="*/ 69 h 69"/>
                <a:gd name="T6" fmla="*/ 26 w 52"/>
                <a:gd name="T7" fmla="*/ 0 h 69"/>
                <a:gd name="T8" fmla="*/ 0 60000 65536"/>
                <a:gd name="T9" fmla="*/ 0 60000 65536"/>
                <a:gd name="T10" fmla="*/ 0 60000 65536"/>
                <a:gd name="T11" fmla="*/ 0 60000 65536"/>
                <a:gd name="T12" fmla="*/ 0 w 52"/>
                <a:gd name="T13" fmla="*/ 0 h 69"/>
                <a:gd name="T14" fmla="*/ 52 w 52"/>
                <a:gd name="T15" fmla="*/ 69 h 69"/>
              </a:gdLst>
              <a:ahLst/>
              <a:cxnLst>
                <a:cxn ang="T8">
                  <a:pos x="T0" y="T1"/>
                </a:cxn>
                <a:cxn ang="T9">
                  <a:pos x="T2" y="T3"/>
                </a:cxn>
                <a:cxn ang="T10">
                  <a:pos x="T4" y="T5"/>
                </a:cxn>
                <a:cxn ang="T11">
                  <a:pos x="T6" y="T7"/>
                </a:cxn>
              </a:cxnLst>
              <a:rect l="T12" t="T13" r="T14" b="T15"/>
              <a:pathLst>
                <a:path w="52" h="69">
                  <a:moveTo>
                    <a:pt x="26" y="0"/>
                  </a:moveTo>
                  <a:lnTo>
                    <a:pt x="52"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88" name="Freeform 128"/>
            <p:cNvSpPr>
              <a:spLocks/>
            </p:cNvSpPr>
            <p:nvPr/>
          </p:nvSpPr>
          <p:spPr bwMode="auto">
            <a:xfrm>
              <a:off x="3226" y="2716"/>
              <a:ext cx="52" cy="69"/>
            </a:xfrm>
            <a:custGeom>
              <a:avLst/>
              <a:gdLst>
                <a:gd name="T0" fmla="*/ 26 w 52"/>
                <a:gd name="T1" fmla="*/ 0 h 69"/>
                <a:gd name="T2" fmla="*/ 52 w 52"/>
                <a:gd name="T3" fmla="*/ 69 h 69"/>
                <a:gd name="T4" fmla="*/ 0 w 52"/>
                <a:gd name="T5" fmla="*/ 69 h 69"/>
                <a:gd name="T6" fmla="*/ 26 w 52"/>
                <a:gd name="T7" fmla="*/ 0 h 69"/>
                <a:gd name="T8" fmla="*/ 0 60000 65536"/>
                <a:gd name="T9" fmla="*/ 0 60000 65536"/>
                <a:gd name="T10" fmla="*/ 0 60000 65536"/>
                <a:gd name="T11" fmla="*/ 0 60000 65536"/>
                <a:gd name="T12" fmla="*/ 0 w 52"/>
                <a:gd name="T13" fmla="*/ 0 h 69"/>
                <a:gd name="T14" fmla="*/ 52 w 52"/>
                <a:gd name="T15" fmla="*/ 69 h 69"/>
              </a:gdLst>
              <a:ahLst/>
              <a:cxnLst>
                <a:cxn ang="T8">
                  <a:pos x="T0" y="T1"/>
                </a:cxn>
                <a:cxn ang="T9">
                  <a:pos x="T2" y="T3"/>
                </a:cxn>
                <a:cxn ang="T10">
                  <a:pos x="T4" y="T5"/>
                </a:cxn>
                <a:cxn ang="T11">
                  <a:pos x="T6" y="T7"/>
                </a:cxn>
              </a:cxnLst>
              <a:rect l="T12" t="T13" r="T14" b="T15"/>
              <a:pathLst>
                <a:path w="52" h="69">
                  <a:moveTo>
                    <a:pt x="26" y="0"/>
                  </a:moveTo>
                  <a:lnTo>
                    <a:pt x="52"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89" name="Freeform 129"/>
            <p:cNvSpPr>
              <a:spLocks/>
            </p:cNvSpPr>
            <p:nvPr/>
          </p:nvSpPr>
          <p:spPr bwMode="auto">
            <a:xfrm>
              <a:off x="3312" y="2739"/>
              <a:ext cx="52" cy="69"/>
            </a:xfrm>
            <a:custGeom>
              <a:avLst/>
              <a:gdLst>
                <a:gd name="T0" fmla="*/ 26 w 52"/>
                <a:gd name="T1" fmla="*/ 0 h 69"/>
                <a:gd name="T2" fmla="*/ 52 w 52"/>
                <a:gd name="T3" fmla="*/ 69 h 69"/>
                <a:gd name="T4" fmla="*/ 0 w 52"/>
                <a:gd name="T5" fmla="*/ 69 h 69"/>
                <a:gd name="T6" fmla="*/ 26 w 52"/>
                <a:gd name="T7" fmla="*/ 0 h 69"/>
                <a:gd name="T8" fmla="*/ 0 60000 65536"/>
                <a:gd name="T9" fmla="*/ 0 60000 65536"/>
                <a:gd name="T10" fmla="*/ 0 60000 65536"/>
                <a:gd name="T11" fmla="*/ 0 60000 65536"/>
                <a:gd name="T12" fmla="*/ 0 w 52"/>
                <a:gd name="T13" fmla="*/ 0 h 69"/>
                <a:gd name="T14" fmla="*/ 52 w 52"/>
                <a:gd name="T15" fmla="*/ 69 h 69"/>
              </a:gdLst>
              <a:ahLst/>
              <a:cxnLst>
                <a:cxn ang="T8">
                  <a:pos x="T0" y="T1"/>
                </a:cxn>
                <a:cxn ang="T9">
                  <a:pos x="T2" y="T3"/>
                </a:cxn>
                <a:cxn ang="T10">
                  <a:pos x="T4" y="T5"/>
                </a:cxn>
                <a:cxn ang="T11">
                  <a:pos x="T6" y="T7"/>
                </a:cxn>
              </a:cxnLst>
              <a:rect l="T12" t="T13" r="T14" b="T15"/>
              <a:pathLst>
                <a:path w="52" h="69">
                  <a:moveTo>
                    <a:pt x="26" y="0"/>
                  </a:moveTo>
                  <a:lnTo>
                    <a:pt x="52"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90" name="Freeform 130"/>
            <p:cNvSpPr>
              <a:spLocks/>
            </p:cNvSpPr>
            <p:nvPr/>
          </p:nvSpPr>
          <p:spPr bwMode="auto">
            <a:xfrm>
              <a:off x="3399" y="2762"/>
              <a:ext cx="51" cy="69"/>
            </a:xfrm>
            <a:custGeom>
              <a:avLst/>
              <a:gdLst>
                <a:gd name="T0" fmla="*/ 26 w 51"/>
                <a:gd name="T1" fmla="*/ 0 h 69"/>
                <a:gd name="T2" fmla="*/ 51 w 51"/>
                <a:gd name="T3" fmla="*/ 69 h 69"/>
                <a:gd name="T4" fmla="*/ 0 w 51"/>
                <a:gd name="T5" fmla="*/ 69 h 69"/>
                <a:gd name="T6" fmla="*/ 26 w 51"/>
                <a:gd name="T7" fmla="*/ 0 h 69"/>
                <a:gd name="T8" fmla="*/ 0 60000 65536"/>
                <a:gd name="T9" fmla="*/ 0 60000 65536"/>
                <a:gd name="T10" fmla="*/ 0 60000 65536"/>
                <a:gd name="T11" fmla="*/ 0 60000 65536"/>
                <a:gd name="T12" fmla="*/ 0 w 51"/>
                <a:gd name="T13" fmla="*/ 0 h 69"/>
                <a:gd name="T14" fmla="*/ 51 w 51"/>
                <a:gd name="T15" fmla="*/ 69 h 69"/>
              </a:gdLst>
              <a:ahLst/>
              <a:cxnLst>
                <a:cxn ang="T8">
                  <a:pos x="T0" y="T1"/>
                </a:cxn>
                <a:cxn ang="T9">
                  <a:pos x="T2" y="T3"/>
                </a:cxn>
                <a:cxn ang="T10">
                  <a:pos x="T4" y="T5"/>
                </a:cxn>
                <a:cxn ang="T11">
                  <a:pos x="T6" y="T7"/>
                </a:cxn>
              </a:cxnLst>
              <a:rect l="T12" t="T13" r="T14" b="T15"/>
              <a:pathLst>
                <a:path w="51" h="69">
                  <a:moveTo>
                    <a:pt x="26" y="0"/>
                  </a:moveTo>
                  <a:lnTo>
                    <a:pt x="51"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91" name="Freeform 131"/>
            <p:cNvSpPr>
              <a:spLocks/>
            </p:cNvSpPr>
            <p:nvPr/>
          </p:nvSpPr>
          <p:spPr bwMode="auto">
            <a:xfrm>
              <a:off x="3494" y="2773"/>
              <a:ext cx="51" cy="69"/>
            </a:xfrm>
            <a:custGeom>
              <a:avLst/>
              <a:gdLst>
                <a:gd name="T0" fmla="*/ 26 w 51"/>
                <a:gd name="T1" fmla="*/ 0 h 69"/>
                <a:gd name="T2" fmla="*/ 51 w 51"/>
                <a:gd name="T3" fmla="*/ 69 h 69"/>
                <a:gd name="T4" fmla="*/ 0 w 51"/>
                <a:gd name="T5" fmla="*/ 69 h 69"/>
                <a:gd name="T6" fmla="*/ 26 w 51"/>
                <a:gd name="T7" fmla="*/ 0 h 69"/>
                <a:gd name="T8" fmla="*/ 0 60000 65536"/>
                <a:gd name="T9" fmla="*/ 0 60000 65536"/>
                <a:gd name="T10" fmla="*/ 0 60000 65536"/>
                <a:gd name="T11" fmla="*/ 0 60000 65536"/>
                <a:gd name="T12" fmla="*/ 0 w 51"/>
                <a:gd name="T13" fmla="*/ 0 h 69"/>
                <a:gd name="T14" fmla="*/ 51 w 51"/>
                <a:gd name="T15" fmla="*/ 69 h 69"/>
              </a:gdLst>
              <a:ahLst/>
              <a:cxnLst>
                <a:cxn ang="T8">
                  <a:pos x="T0" y="T1"/>
                </a:cxn>
                <a:cxn ang="T9">
                  <a:pos x="T2" y="T3"/>
                </a:cxn>
                <a:cxn ang="T10">
                  <a:pos x="T4" y="T5"/>
                </a:cxn>
                <a:cxn ang="T11">
                  <a:pos x="T6" y="T7"/>
                </a:cxn>
              </a:cxnLst>
              <a:rect l="T12" t="T13" r="T14" b="T15"/>
              <a:pathLst>
                <a:path w="51" h="69">
                  <a:moveTo>
                    <a:pt x="26" y="0"/>
                  </a:moveTo>
                  <a:lnTo>
                    <a:pt x="51"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92" name="Freeform 132"/>
            <p:cNvSpPr>
              <a:spLocks/>
            </p:cNvSpPr>
            <p:nvPr/>
          </p:nvSpPr>
          <p:spPr bwMode="auto">
            <a:xfrm>
              <a:off x="3580" y="2785"/>
              <a:ext cx="52" cy="69"/>
            </a:xfrm>
            <a:custGeom>
              <a:avLst/>
              <a:gdLst>
                <a:gd name="T0" fmla="*/ 26 w 52"/>
                <a:gd name="T1" fmla="*/ 0 h 69"/>
                <a:gd name="T2" fmla="*/ 52 w 52"/>
                <a:gd name="T3" fmla="*/ 69 h 69"/>
                <a:gd name="T4" fmla="*/ 0 w 52"/>
                <a:gd name="T5" fmla="*/ 69 h 69"/>
                <a:gd name="T6" fmla="*/ 26 w 52"/>
                <a:gd name="T7" fmla="*/ 0 h 69"/>
                <a:gd name="T8" fmla="*/ 0 60000 65536"/>
                <a:gd name="T9" fmla="*/ 0 60000 65536"/>
                <a:gd name="T10" fmla="*/ 0 60000 65536"/>
                <a:gd name="T11" fmla="*/ 0 60000 65536"/>
                <a:gd name="T12" fmla="*/ 0 w 52"/>
                <a:gd name="T13" fmla="*/ 0 h 69"/>
                <a:gd name="T14" fmla="*/ 52 w 52"/>
                <a:gd name="T15" fmla="*/ 69 h 69"/>
              </a:gdLst>
              <a:ahLst/>
              <a:cxnLst>
                <a:cxn ang="T8">
                  <a:pos x="T0" y="T1"/>
                </a:cxn>
                <a:cxn ang="T9">
                  <a:pos x="T2" y="T3"/>
                </a:cxn>
                <a:cxn ang="T10">
                  <a:pos x="T4" y="T5"/>
                </a:cxn>
                <a:cxn ang="T11">
                  <a:pos x="T6" y="T7"/>
                </a:cxn>
              </a:cxnLst>
              <a:rect l="T12" t="T13" r="T14" b="T15"/>
              <a:pathLst>
                <a:path w="52" h="69">
                  <a:moveTo>
                    <a:pt x="26" y="0"/>
                  </a:moveTo>
                  <a:lnTo>
                    <a:pt x="52"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93" name="Freeform 133"/>
            <p:cNvSpPr>
              <a:spLocks/>
            </p:cNvSpPr>
            <p:nvPr/>
          </p:nvSpPr>
          <p:spPr bwMode="auto">
            <a:xfrm>
              <a:off x="3666" y="2808"/>
              <a:ext cx="52" cy="68"/>
            </a:xfrm>
            <a:custGeom>
              <a:avLst/>
              <a:gdLst>
                <a:gd name="T0" fmla="*/ 26 w 52"/>
                <a:gd name="T1" fmla="*/ 0 h 68"/>
                <a:gd name="T2" fmla="*/ 52 w 52"/>
                <a:gd name="T3" fmla="*/ 68 h 68"/>
                <a:gd name="T4" fmla="*/ 0 w 52"/>
                <a:gd name="T5" fmla="*/ 68 h 68"/>
                <a:gd name="T6" fmla="*/ 26 w 52"/>
                <a:gd name="T7" fmla="*/ 0 h 68"/>
                <a:gd name="T8" fmla="*/ 0 60000 65536"/>
                <a:gd name="T9" fmla="*/ 0 60000 65536"/>
                <a:gd name="T10" fmla="*/ 0 60000 65536"/>
                <a:gd name="T11" fmla="*/ 0 60000 65536"/>
                <a:gd name="T12" fmla="*/ 0 w 52"/>
                <a:gd name="T13" fmla="*/ 0 h 68"/>
                <a:gd name="T14" fmla="*/ 52 w 52"/>
                <a:gd name="T15" fmla="*/ 68 h 68"/>
              </a:gdLst>
              <a:ahLst/>
              <a:cxnLst>
                <a:cxn ang="T8">
                  <a:pos x="T0" y="T1"/>
                </a:cxn>
                <a:cxn ang="T9">
                  <a:pos x="T2" y="T3"/>
                </a:cxn>
                <a:cxn ang="T10">
                  <a:pos x="T4" y="T5"/>
                </a:cxn>
                <a:cxn ang="T11">
                  <a:pos x="T6" y="T7"/>
                </a:cxn>
              </a:cxnLst>
              <a:rect l="T12" t="T13" r="T14" b="T15"/>
              <a:pathLst>
                <a:path w="52" h="68">
                  <a:moveTo>
                    <a:pt x="26" y="0"/>
                  </a:moveTo>
                  <a:lnTo>
                    <a:pt x="52" y="68"/>
                  </a:lnTo>
                  <a:lnTo>
                    <a:pt x="0" y="68"/>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94" name="Freeform 134"/>
            <p:cNvSpPr>
              <a:spLocks/>
            </p:cNvSpPr>
            <p:nvPr/>
          </p:nvSpPr>
          <p:spPr bwMode="auto">
            <a:xfrm>
              <a:off x="3761" y="2819"/>
              <a:ext cx="52" cy="69"/>
            </a:xfrm>
            <a:custGeom>
              <a:avLst/>
              <a:gdLst>
                <a:gd name="T0" fmla="*/ 26 w 52"/>
                <a:gd name="T1" fmla="*/ 0 h 69"/>
                <a:gd name="T2" fmla="*/ 52 w 52"/>
                <a:gd name="T3" fmla="*/ 69 h 69"/>
                <a:gd name="T4" fmla="*/ 0 w 52"/>
                <a:gd name="T5" fmla="*/ 69 h 69"/>
                <a:gd name="T6" fmla="*/ 26 w 52"/>
                <a:gd name="T7" fmla="*/ 0 h 69"/>
                <a:gd name="T8" fmla="*/ 0 60000 65536"/>
                <a:gd name="T9" fmla="*/ 0 60000 65536"/>
                <a:gd name="T10" fmla="*/ 0 60000 65536"/>
                <a:gd name="T11" fmla="*/ 0 60000 65536"/>
                <a:gd name="T12" fmla="*/ 0 w 52"/>
                <a:gd name="T13" fmla="*/ 0 h 69"/>
                <a:gd name="T14" fmla="*/ 52 w 52"/>
                <a:gd name="T15" fmla="*/ 69 h 69"/>
              </a:gdLst>
              <a:ahLst/>
              <a:cxnLst>
                <a:cxn ang="T8">
                  <a:pos x="T0" y="T1"/>
                </a:cxn>
                <a:cxn ang="T9">
                  <a:pos x="T2" y="T3"/>
                </a:cxn>
                <a:cxn ang="T10">
                  <a:pos x="T4" y="T5"/>
                </a:cxn>
                <a:cxn ang="T11">
                  <a:pos x="T6" y="T7"/>
                </a:cxn>
              </a:cxnLst>
              <a:rect l="T12" t="T13" r="T14" b="T15"/>
              <a:pathLst>
                <a:path w="52" h="69">
                  <a:moveTo>
                    <a:pt x="26" y="0"/>
                  </a:moveTo>
                  <a:lnTo>
                    <a:pt x="52"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95" name="Freeform 135"/>
            <p:cNvSpPr>
              <a:spLocks/>
            </p:cNvSpPr>
            <p:nvPr/>
          </p:nvSpPr>
          <p:spPr bwMode="auto">
            <a:xfrm>
              <a:off x="3847" y="2831"/>
              <a:ext cx="52" cy="68"/>
            </a:xfrm>
            <a:custGeom>
              <a:avLst/>
              <a:gdLst>
                <a:gd name="T0" fmla="*/ 26 w 52"/>
                <a:gd name="T1" fmla="*/ 0 h 68"/>
                <a:gd name="T2" fmla="*/ 52 w 52"/>
                <a:gd name="T3" fmla="*/ 68 h 68"/>
                <a:gd name="T4" fmla="*/ 0 w 52"/>
                <a:gd name="T5" fmla="*/ 68 h 68"/>
                <a:gd name="T6" fmla="*/ 26 w 52"/>
                <a:gd name="T7" fmla="*/ 0 h 68"/>
                <a:gd name="T8" fmla="*/ 0 60000 65536"/>
                <a:gd name="T9" fmla="*/ 0 60000 65536"/>
                <a:gd name="T10" fmla="*/ 0 60000 65536"/>
                <a:gd name="T11" fmla="*/ 0 60000 65536"/>
                <a:gd name="T12" fmla="*/ 0 w 52"/>
                <a:gd name="T13" fmla="*/ 0 h 68"/>
                <a:gd name="T14" fmla="*/ 52 w 52"/>
                <a:gd name="T15" fmla="*/ 68 h 68"/>
              </a:gdLst>
              <a:ahLst/>
              <a:cxnLst>
                <a:cxn ang="T8">
                  <a:pos x="T0" y="T1"/>
                </a:cxn>
                <a:cxn ang="T9">
                  <a:pos x="T2" y="T3"/>
                </a:cxn>
                <a:cxn ang="T10">
                  <a:pos x="T4" y="T5"/>
                </a:cxn>
                <a:cxn ang="T11">
                  <a:pos x="T6" y="T7"/>
                </a:cxn>
              </a:cxnLst>
              <a:rect l="T12" t="T13" r="T14" b="T15"/>
              <a:pathLst>
                <a:path w="52" h="68">
                  <a:moveTo>
                    <a:pt x="26" y="0"/>
                  </a:moveTo>
                  <a:lnTo>
                    <a:pt x="52" y="68"/>
                  </a:lnTo>
                  <a:lnTo>
                    <a:pt x="0" y="68"/>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96" name="Freeform 136"/>
            <p:cNvSpPr>
              <a:spLocks/>
            </p:cNvSpPr>
            <p:nvPr/>
          </p:nvSpPr>
          <p:spPr bwMode="auto">
            <a:xfrm>
              <a:off x="3934" y="2842"/>
              <a:ext cx="51" cy="69"/>
            </a:xfrm>
            <a:custGeom>
              <a:avLst/>
              <a:gdLst>
                <a:gd name="T0" fmla="*/ 25 w 51"/>
                <a:gd name="T1" fmla="*/ 0 h 69"/>
                <a:gd name="T2" fmla="*/ 51 w 51"/>
                <a:gd name="T3" fmla="*/ 69 h 69"/>
                <a:gd name="T4" fmla="*/ 0 w 51"/>
                <a:gd name="T5" fmla="*/ 69 h 69"/>
                <a:gd name="T6" fmla="*/ 25 w 51"/>
                <a:gd name="T7" fmla="*/ 0 h 69"/>
                <a:gd name="T8" fmla="*/ 0 60000 65536"/>
                <a:gd name="T9" fmla="*/ 0 60000 65536"/>
                <a:gd name="T10" fmla="*/ 0 60000 65536"/>
                <a:gd name="T11" fmla="*/ 0 60000 65536"/>
                <a:gd name="T12" fmla="*/ 0 w 51"/>
                <a:gd name="T13" fmla="*/ 0 h 69"/>
                <a:gd name="T14" fmla="*/ 51 w 51"/>
                <a:gd name="T15" fmla="*/ 69 h 69"/>
              </a:gdLst>
              <a:ahLst/>
              <a:cxnLst>
                <a:cxn ang="T8">
                  <a:pos x="T0" y="T1"/>
                </a:cxn>
                <a:cxn ang="T9">
                  <a:pos x="T2" y="T3"/>
                </a:cxn>
                <a:cxn ang="T10">
                  <a:pos x="T4" y="T5"/>
                </a:cxn>
                <a:cxn ang="T11">
                  <a:pos x="T6" y="T7"/>
                </a:cxn>
              </a:cxnLst>
              <a:rect l="T12" t="T13" r="T14" b="T15"/>
              <a:pathLst>
                <a:path w="51" h="69">
                  <a:moveTo>
                    <a:pt x="25" y="0"/>
                  </a:moveTo>
                  <a:lnTo>
                    <a:pt x="51" y="69"/>
                  </a:lnTo>
                  <a:lnTo>
                    <a:pt x="0" y="69"/>
                  </a:lnTo>
                  <a:lnTo>
                    <a:pt x="25"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97" name="Freeform 137"/>
            <p:cNvSpPr>
              <a:spLocks/>
            </p:cNvSpPr>
            <p:nvPr/>
          </p:nvSpPr>
          <p:spPr bwMode="auto">
            <a:xfrm>
              <a:off x="4028" y="2854"/>
              <a:ext cx="52" cy="68"/>
            </a:xfrm>
            <a:custGeom>
              <a:avLst/>
              <a:gdLst>
                <a:gd name="T0" fmla="*/ 26 w 52"/>
                <a:gd name="T1" fmla="*/ 0 h 68"/>
                <a:gd name="T2" fmla="*/ 52 w 52"/>
                <a:gd name="T3" fmla="*/ 68 h 68"/>
                <a:gd name="T4" fmla="*/ 0 w 52"/>
                <a:gd name="T5" fmla="*/ 68 h 68"/>
                <a:gd name="T6" fmla="*/ 26 w 52"/>
                <a:gd name="T7" fmla="*/ 0 h 68"/>
                <a:gd name="T8" fmla="*/ 0 60000 65536"/>
                <a:gd name="T9" fmla="*/ 0 60000 65536"/>
                <a:gd name="T10" fmla="*/ 0 60000 65536"/>
                <a:gd name="T11" fmla="*/ 0 60000 65536"/>
                <a:gd name="T12" fmla="*/ 0 w 52"/>
                <a:gd name="T13" fmla="*/ 0 h 68"/>
                <a:gd name="T14" fmla="*/ 52 w 52"/>
                <a:gd name="T15" fmla="*/ 68 h 68"/>
              </a:gdLst>
              <a:ahLst/>
              <a:cxnLst>
                <a:cxn ang="T8">
                  <a:pos x="T0" y="T1"/>
                </a:cxn>
                <a:cxn ang="T9">
                  <a:pos x="T2" y="T3"/>
                </a:cxn>
                <a:cxn ang="T10">
                  <a:pos x="T4" y="T5"/>
                </a:cxn>
                <a:cxn ang="T11">
                  <a:pos x="T6" y="T7"/>
                </a:cxn>
              </a:cxnLst>
              <a:rect l="T12" t="T13" r="T14" b="T15"/>
              <a:pathLst>
                <a:path w="52" h="68">
                  <a:moveTo>
                    <a:pt x="26" y="0"/>
                  </a:moveTo>
                  <a:lnTo>
                    <a:pt x="52" y="68"/>
                  </a:lnTo>
                  <a:lnTo>
                    <a:pt x="0" y="68"/>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98" name="Freeform 138"/>
            <p:cNvSpPr>
              <a:spLocks/>
            </p:cNvSpPr>
            <p:nvPr/>
          </p:nvSpPr>
          <p:spPr bwMode="auto">
            <a:xfrm>
              <a:off x="4115" y="2854"/>
              <a:ext cx="51" cy="68"/>
            </a:xfrm>
            <a:custGeom>
              <a:avLst/>
              <a:gdLst>
                <a:gd name="T0" fmla="*/ 26 w 51"/>
                <a:gd name="T1" fmla="*/ 0 h 68"/>
                <a:gd name="T2" fmla="*/ 51 w 51"/>
                <a:gd name="T3" fmla="*/ 68 h 68"/>
                <a:gd name="T4" fmla="*/ 0 w 51"/>
                <a:gd name="T5" fmla="*/ 68 h 68"/>
                <a:gd name="T6" fmla="*/ 26 w 51"/>
                <a:gd name="T7" fmla="*/ 0 h 68"/>
                <a:gd name="T8" fmla="*/ 0 60000 65536"/>
                <a:gd name="T9" fmla="*/ 0 60000 65536"/>
                <a:gd name="T10" fmla="*/ 0 60000 65536"/>
                <a:gd name="T11" fmla="*/ 0 60000 65536"/>
                <a:gd name="T12" fmla="*/ 0 w 51"/>
                <a:gd name="T13" fmla="*/ 0 h 68"/>
                <a:gd name="T14" fmla="*/ 51 w 51"/>
                <a:gd name="T15" fmla="*/ 68 h 68"/>
              </a:gdLst>
              <a:ahLst/>
              <a:cxnLst>
                <a:cxn ang="T8">
                  <a:pos x="T0" y="T1"/>
                </a:cxn>
                <a:cxn ang="T9">
                  <a:pos x="T2" y="T3"/>
                </a:cxn>
                <a:cxn ang="T10">
                  <a:pos x="T4" y="T5"/>
                </a:cxn>
                <a:cxn ang="T11">
                  <a:pos x="T6" y="T7"/>
                </a:cxn>
              </a:cxnLst>
              <a:rect l="T12" t="T13" r="T14" b="T15"/>
              <a:pathLst>
                <a:path w="51" h="68">
                  <a:moveTo>
                    <a:pt x="26" y="0"/>
                  </a:moveTo>
                  <a:lnTo>
                    <a:pt x="51" y="68"/>
                  </a:lnTo>
                  <a:lnTo>
                    <a:pt x="0" y="68"/>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599" name="Freeform 139"/>
            <p:cNvSpPr>
              <a:spLocks/>
            </p:cNvSpPr>
            <p:nvPr/>
          </p:nvSpPr>
          <p:spPr bwMode="auto">
            <a:xfrm>
              <a:off x="4201" y="2865"/>
              <a:ext cx="52" cy="69"/>
            </a:xfrm>
            <a:custGeom>
              <a:avLst/>
              <a:gdLst>
                <a:gd name="T0" fmla="*/ 26 w 52"/>
                <a:gd name="T1" fmla="*/ 0 h 69"/>
                <a:gd name="T2" fmla="*/ 52 w 52"/>
                <a:gd name="T3" fmla="*/ 69 h 69"/>
                <a:gd name="T4" fmla="*/ 0 w 52"/>
                <a:gd name="T5" fmla="*/ 69 h 69"/>
                <a:gd name="T6" fmla="*/ 26 w 52"/>
                <a:gd name="T7" fmla="*/ 0 h 69"/>
                <a:gd name="T8" fmla="*/ 0 60000 65536"/>
                <a:gd name="T9" fmla="*/ 0 60000 65536"/>
                <a:gd name="T10" fmla="*/ 0 60000 65536"/>
                <a:gd name="T11" fmla="*/ 0 60000 65536"/>
                <a:gd name="T12" fmla="*/ 0 w 52"/>
                <a:gd name="T13" fmla="*/ 0 h 69"/>
                <a:gd name="T14" fmla="*/ 52 w 52"/>
                <a:gd name="T15" fmla="*/ 69 h 69"/>
              </a:gdLst>
              <a:ahLst/>
              <a:cxnLst>
                <a:cxn ang="T8">
                  <a:pos x="T0" y="T1"/>
                </a:cxn>
                <a:cxn ang="T9">
                  <a:pos x="T2" y="T3"/>
                </a:cxn>
                <a:cxn ang="T10">
                  <a:pos x="T4" y="T5"/>
                </a:cxn>
                <a:cxn ang="T11">
                  <a:pos x="T6" y="T7"/>
                </a:cxn>
              </a:cxnLst>
              <a:rect l="T12" t="T13" r="T14" b="T15"/>
              <a:pathLst>
                <a:path w="52" h="69">
                  <a:moveTo>
                    <a:pt x="26" y="0"/>
                  </a:moveTo>
                  <a:lnTo>
                    <a:pt x="52"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600" name="Freeform 140"/>
            <p:cNvSpPr>
              <a:spLocks/>
            </p:cNvSpPr>
            <p:nvPr/>
          </p:nvSpPr>
          <p:spPr bwMode="auto">
            <a:xfrm>
              <a:off x="4296" y="2865"/>
              <a:ext cx="52" cy="69"/>
            </a:xfrm>
            <a:custGeom>
              <a:avLst/>
              <a:gdLst>
                <a:gd name="T0" fmla="*/ 26 w 52"/>
                <a:gd name="T1" fmla="*/ 0 h 69"/>
                <a:gd name="T2" fmla="*/ 52 w 52"/>
                <a:gd name="T3" fmla="*/ 69 h 69"/>
                <a:gd name="T4" fmla="*/ 0 w 52"/>
                <a:gd name="T5" fmla="*/ 69 h 69"/>
                <a:gd name="T6" fmla="*/ 26 w 52"/>
                <a:gd name="T7" fmla="*/ 0 h 69"/>
                <a:gd name="T8" fmla="*/ 0 60000 65536"/>
                <a:gd name="T9" fmla="*/ 0 60000 65536"/>
                <a:gd name="T10" fmla="*/ 0 60000 65536"/>
                <a:gd name="T11" fmla="*/ 0 60000 65536"/>
                <a:gd name="T12" fmla="*/ 0 w 52"/>
                <a:gd name="T13" fmla="*/ 0 h 69"/>
                <a:gd name="T14" fmla="*/ 52 w 52"/>
                <a:gd name="T15" fmla="*/ 69 h 69"/>
              </a:gdLst>
              <a:ahLst/>
              <a:cxnLst>
                <a:cxn ang="T8">
                  <a:pos x="T0" y="T1"/>
                </a:cxn>
                <a:cxn ang="T9">
                  <a:pos x="T2" y="T3"/>
                </a:cxn>
                <a:cxn ang="T10">
                  <a:pos x="T4" y="T5"/>
                </a:cxn>
                <a:cxn ang="T11">
                  <a:pos x="T6" y="T7"/>
                </a:cxn>
              </a:cxnLst>
              <a:rect l="T12" t="T13" r="T14" b="T15"/>
              <a:pathLst>
                <a:path w="52" h="69">
                  <a:moveTo>
                    <a:pt x="26" y="0"/>
                  </a:moveTo>
                  <a:lnTo>
                    <a:pt x="52"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601" name="Freeform 141"/>
            <p:cNvSpPr>
              <a:spLocks/>
            </p:cNvSpPr>
            <p:nvPr/>
          </p:nvSpPr>
          <p:spPr bwMode="auto">
            <a:xfrm>
              <a:off x="4382" y="2876"/>
              <a:ext cx="52" cy="69"/>
            </a:xfrm>
            <a:custGeom>
              <a:avLst/>
              <a:gdLst>
                <a:gd name="T0" fmla="*/ 26 w 52"/>
                <a:gd name="T1" fmla="*/ 0 h 69"/>
                <a:gd name="T2" fmla="*/ 52 w 52"/>
                <a:gd name="T3" fmla="*/ 69 h 69"/>
                <a:gd name="T4" fmla="*/ 0 w 52"/>
                <a:gd name="T5" fmla="*/ 69 h 69"/>
                <a:gd name="T6" fmla="*/ 26 w 52"/>
                <a:gd name="T7" fmla="*/ 0 h 69"/>
                <a:gd name="T8" fmla="*/ 0 60000 65536"/>
                <a:gd name="T9" fmla="*/ 0 60000 65536"/>
                <a:gd name="T10" fmla="*/ 0 60000 65536"/>
                <a:gd name="T11" fmla="*/ 0 60000 65536"/>
                <a:gd name="T12" fmla="*/ 0 w 52"/>
                <a:gd name="T13" fmla="*/ 0 h 69"/>
                <a:gd name="T14" fmla="*/ 52 w 52"/>
                <a:gd name="T15" fmla="*/ 69 h 69"/>
              </a:gdLst>
              <a:ahLst/>
              <a:cxnLst>
                <a:cxn ang="T8">
                  <a:pos x="T0" y="T1"/>
                </a:cxn>
                <a:cxn ang="T9">
                  <a:pos x="T2" y="T3"/>
                </a:cxn>
                <a:cxn ang="T10">
                  <a:pos x="T4" y="T5"/>
                </a:cxn>
                <a:cxn ang="T11">
                  <a:pos x="T6" y="T7"/>
                </a:cxn>
              </a:cxnLst>
              <a:rect l="T12" t="T13" r="T14" b="T15"/>
              <a:pathLst>
                <a:path w="52" h="69">
                  <a:moveTo>
                    <a:pt x="26" y="0"/>
                  </a:moveTo>
                  <a:lnTo>
                    <a:pt x="52"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602" name="Freeform 142"/>
            <p:cNvSpPr>
              <a:spLocks/>
            </p:cNvSpPr>
            <p:nvPr/>
          </p:nvSpPr>
          <p:spPr bwMode="auto">
            <a:xfrm>
              <a:off x="4468" y="2876"/>
              <a:ext cx="52" cy="69"/>
            </a:xfrm>
            <a:custGeom>
              <a:avLst/>
              <a:gdLst>
                <a:gd name="T0" fmla="*/ 26 w 52"/>
                <a:gd name="T1" fmla="*/ 0 h 69"/>
                <a:gd name="T2" fmla="*/ 52 w 52"/>
                <a:gd name="T3" fmla="*/ 69 h 69"/>
                <a:gd name="T4" fmla="*/ 0 w 52"/>
                <a:gd name="T5" fmla="*/ 69 h 69"/>
                <a:gd name="T6" fmla="*/ 26 w 52"/>
                <a:gd name="T7" fmla="*/ 0 h 69"/>
                <a:gd name="T8" fmla="*/ 0 60000 65536"/>
                <a:gd name="T9" fmla="*/ 0 60000 65536"/>
                <a:gd name="T10" fmla="*/ 0 60000 65536"/>
                <a:gd name="T11" fmla="*/ 0 60000 65536"/>
                <a:gd name="T12" fmla="*/ 0 w 52"/>
                <a:gd name="T13" fmla="*/ 0 h 69"/>
                <a:gd name="T14" fmla="*/ 52 w 52"/>
                <a:gd name="T15" fmla="*/ 69 h 69"/>
              </a:gdLst>
              <a:ahLst/>
              <a:cxnLst>
                <a:cxn ang="T8">
                  <a:pos x="T0" y="T1"/>
                </a:cxn>
                <a:cxn ang="T9">
                  <a:pos x="T2" y="T3"/>
                </a:cxn>
                <a:cxn ang="T10">
                  <a:pos x="T4" y="T5"/>
                </a:cxn>
                <a:cxn ang="T11">
                  <a:pos x="T6" y="T7"/>
                </a:cxn>
              </a:cxnLst>
              <a:rect l="T12" t="T13" r="T14" b="T15"/>
              <a:pathLst>
                <a:path w="52" h="69">
                  <a:moveTo>
                    <a:pt x="26" y="0"/>
                  </a:moveTo>
                  <a:lnTo>
                    <a:pt x="52"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603" name="Freeform 143"/>
            <p:cNvSpPr>
              <a:spLocks/>
            </p:cNvSpPr>
            <p:nvPr/>
          </p:nvSpPr>
          <p:spPr bwMode="auto">
            <a:xfrm>
              <a:off x="4563" y="2888"/>
              <a:ext cx="52" cy="69"/>
            </a:xfrm>
            <a:custGeom>
              <a:avLst/>
              <a:gdLst>
                <a:gd name="T0" fmla="*/ 26 w 52"/>
                <a:gd name="T1" fmla="*/ 0 h 69"/>
                <a:gd name="T2" fmla="*/ 52 w 52"/>
                <a:gd name="T3" fmla="*/ 69 h 69"/>
                <a:gd name="T4" fmla="*/ 0 w 52"/>
                <a:gd name="T5" fmla="*/ 69 h 69"/>
                <a:gd name="T6" fmla="*/ 26 w 52"/>
                <a:gd name="T7" fmla="*/ 0 h 69"/>
                <a:gd name="T8" fmla="*/ 0 60000 65536"/>
                <a:gd name="T9" fmla="*/ 0 60000 65536"/>
                <a:gd name="T10" fmla="*/ 0 60000 65536"/>
                <a:gd name="T11" fmla="*/ 0 60000 65536"/>
                <a:gd name="T12" fmla="*/ 0 w 52"/>
                <a:gd name="T13" fmla="*/ 0 h 69"/>
                <a:gd name="T14" fmla="*/ 52 w 52"/>
                <a:gd name="T15" fmla="*/ 69 h 69"/>
              </a:gdLst>
              <a:ahLst/>
              <a:cxnLst>
                <a:cxn ang="T8">
                  <a:pos x="T0" y="T1"/>
                </a:cxn>
                <a:cxn ang="T9">
                  <a:pos x="T2" y="T3"/>
                </a:cxn>
                <a:cxn ang="T10">
                  <a:pos x="T4" y="T5"/>
                </a:cxn>
                <a:cxn ang="T11">
                  <a:pos x="T6" y="T7"/>
                </a:cxn>
              </a:cxnLst>
              <a:rect l="T12" t="T13" r="T14" b="T15"/>
              <a:pathLst>
                <a:path w="52" h="69">
                  <a:moveTo>
                    <a:pt x="26" y="0"/>
                  </a:moveTo>
                  <a:lnTo>
                    <a:pt x="52"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604" name="Freeform 144"/>
            <p:cNvSpPr>
              <a:spLocks/>
            </p:cNvSpPr>
            <p:nvPr/>
          </p:nvSpPr>
          <p:spPr bwMode="auto">
            <a:xfrm>
              <a:off x="4650" y="2888"/>
              <a:ext cx="51" cy="69"/>
            </a:xfrm>
            <a:custGeom>
              <a:avLst/>
              <a:gdLst>
                <a:gd name="T0" fmla="*/ 25 w 51"/>
                <a:gd name="T1" fmla="*/ 0 h 69"/>
                <a:gd name="T2" fmla="*/ 51 w 51"/>
                <a:gd name="T3" fmla="*/ 69 h 69"/>
                <a:gd name="T4" fmla="*/ 0 w 51"/>
                <a:gd name="T5" fmla="*/ 69 h 69"/>
                <a:gd name="T6" fmla="*/ 25 w 51"/>
                <a:gd name="T7" fmla="*/ 0 h 69"/>
                <a:gd name="T8" fmla="*/ 0 60000 65536"/>
                <a:gd name="T9" fmla="*/ 0 60000 65536"/>
                <a:gd name="T10" fmla="*/ 0 60000 65536"/>
                <a:gd name="T11" fmla="*/ 0 60000 65536"/>
                <a:gd name="T12" fmla="*/ 0 w 51"/>
                <a:gd name="T13" fmla="*/ 0 h 69"/>
                <a:gd name="T14" fmla="*/ 51 w 51"/>
                <a:gd name="T15" fmla="*/ 69 h 69"/>
              </a:gdLst>
              <a:ahLst/>
              <a:cxnLst>
                <a:cxn ang="T8">
                  <a:pos x="T0" y="T1"/>
                </a:cxn>
                <a:cxn ang="T9">
                  <a:pos x="T2" y="T3"/>
                </a:cxn>
                <a:cxn ang="T10">
                  <a:pos x="T4" y="T5"/>
                </a:cxn>
                <a:cxn ang="T11">
                  <a:pos x="T6" y="T7"/>
                </a:cxn>
              </a:cxnLst>
              <a:rect l="T12" t="T13" r="T14" b="T15"/>
              <a:pathLst>
                <a:path w="51" h="69">
                  <a:moveTo>
                    <a:pt x="25" y="0"/>
                  </a:moveTo>
                  <a:lnTo>
                    <a:pt x="51" y="69"/>
                  </a:lnTo>
                  <a:lnTo>
                    <a:pt x="0" y="69"/>
                  </a:lnTo>
                  <a:lnTo>
                    <a:pt x="25"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605" name="Freeform 145"/>
            <p:cNvSpPr>
              <a:spLocks/>
            </p:cNvSpPr>
            <p:nvPr/>
          </p:nvSpPr>
          <p:spPr bwMode="auto">
            <a:xfrm>
              <a:off x="4736" y="2888"/>
              <a:ext cx="52" cy="69"/>
            </a:xfrm>
            <a:custGeom>
              <a:avLst/>
              <a:gdLst>
                <a:gd name="T0" fmla="*/ 26 w 52"/>
                <a:gd name="T1" fmla="*/ 0 h 69"/>
                <a:gd name="T2" fmla="*/ 52 w 52"/>
                <a:gd name="T3" fmla="*/ 69 h 69"/>
                <a:gd name="T4" fmla="*/ 0 w 52"/>
                <a:gd name="T5" fmla="*/ 69 h 69"/>
                <a:gd name="T6" fmla="*/ 26 w 52"/>
                <a:gd name="T7" fmla="*/ 0 h 69"/>
                <a:gd name="T8" fmla="*/ 0 60000 65536"/>
                <a:gd name="T9" fmla="*/ 0 60000 65536"/>
                <a:gd name="T10" fmla="*/ 0 60000 65536"/>
                <a:gd name="T11" fmla="*/ 0 60000 65536"/>
                <a:gd name="T12" fmla="*/ 0 w 52"/>
                <a:gd name="T13" fmla="*/ 0 h 69"/>
                <a:gd name="T14" fmla="*/ 52 w 52"/>
                <a:gd name="T15" fmla="*/ 69 h 69"/>
              </a:gdLst>
              <a:ahLst/>
              <a:cxnLst>
                <a:cxn ang="T8">
                  <a:pos x="T0" y="T1"/>
                </a:cxn>
                <a:cxn ang="T9">
                  <a:pos x="T2" y="T3"/>
                </a:cxn>
                <a:cxn ang="T10">
                  <a:pos x="T4" y="T5"/>
                </a:cxn>
                <a:cxn ang="T11">
                  <a:pos x="T6" y="T7"/>
                </a:cxn>
              </a:cxnLst>
              <a:rect l="T12" t="T13" r="T14" b="T15"/>
              <a:pathLst>
                <a:path w="52" h="69">
                  <a:moveTo>
                    <a:pt x="26" y="0"/>
                  </a:moveTo>
                  <a:lnTo>
                    <a:pt x="52"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606" name="Freeform 146"/>
            <p:cNvSpPr>
              <a:spLocks/>
            </p:cNvSpPr>
            <p:nvPr/>
          </p:nvSpPr>
          <p:spPr bwMode="auto">
            <a:xfrm>
              <a:off x="4831" y="2888"/>
              <a:ext cx="51" cy="69"/>
            </a:xfrm>
            <a:custGeom>
              <a:avLst/>
              <a:gdLst>
                <a:gd name="T0" fmla="*/ 26 w 51"/>
                <a:gd name="T1" fmla="*/ 0 h 69"/>
                <a:gd name="T2" fmla="*/ 51 w 51"/>
                <a:gd name="T3" fmla="*/ 69 h 69"/>
                <a:gd name="T4" fmla="*/ 0 w 51"/>
                <a:gd name="T5" fmla="*/ 69 h 69"/>
                <a:gd name="T6" fmla="*/ 26 w 51"/>
                <a:gd name="T7" fmla="*/ 0 h 69"/>
                <a:gd name="T8" fmla="*/ 0 60000 65536"/>
                <a:gd name="T9" fmla="*/ 0 60000 65536"/>
                <a:gd name="T10" fmla="*/ 0 60000 65536"/>
                <a:gd name="T11" fmla="*/ 0 60000 65536"/>
                <a:gd name="T12" fmla="*/ 0 w 51"/>
                <a:gd name="T13" fmla="*/ 0 h 69"/>
                <a:gd name="T14" fmla="*/ 51 w 51"/>
                <a:gd name="T15" fmla="*/ 69 h 69"/>
              </a:gdLst>
              <a:ahLst/>
              <a:cxnLst>
                <a:cxn ang="T8">
                  <a:pos x="T0" y="T1"/>
                </a:cxn>
                <a:cxn ang="T9">
                  <a:pos x="T2" y="T3"/>
                </a:cxn>
                <a:cxn ang="T10">
                  <a:pos x="T4" y="T5"/>
                </a:cxn>
                <a:cxn ang="T11">
                  <a:pos x="T6" y="T7"/>
                </a:cxn>
              </a:cxnLst>
              <a:rect l="T12" t="T13" r="T14" b="T15"/>
              <a:pathLst>
                <a:path w="51" h="69">
                  <a:moveTo>
                    <a:pt x="26" y="0"/>
                  </a:moveTo>
                  <a:lnTo>
                    <a:pt x="51" y="69"/>
                  </a:lnTo>
                  <a:lnTo>
                    <a:pt x="0" y="69"/>
                  </a:lnTo>
                  <a:lnTo>
                    <a:pt x="26" y="0"/>
                  </a:lnTo>
                  <a:close/>
                </a:path>
              </a:pathLst>
            </a:custGeom>
            <a:noFill/>
            <a:ln w="14288">
              <a:solidFill>
                <a:srgbClr val="000080"/>
              </a:solidFill>
              <a:round/>
              <a:headEnd/>
              <a:tailEnd/>
            </a:ln>
          </p:spPr>
          <p:txBody>
            <a:bodyPr/>
            <a:lstStyle/>
            <a:p>
              <a:endParaRPr lang="en-US" sz="2000">
                <a:solidFill>
                  <a:schemeClr val="bg2"/>
                </a:solidFill>
              </a:endParaRPr>
            </a:p>
          </p:txBody>
        </p:sp>
        <p:sp>
          <p:nvSpPr>
            <p:cNvPr id="19607" name="Rectangle 147"/>
            <p:cNvSpPr>
              <a:spLocks noChangeArrowheads="1"/>
            </p:cNvSpPr>
            <p:nvPr/>
          </p:nvSpPr>
          <p:spPr bwMode="auto">
            <a:xfrm>
              <a:off x="910" y="1277"/>
              <a:ext cx="44" cy="60"/>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08" name="Rectangle 148"/>
            <p:cNvSpPr>
              <a:spLocks noChangeArrowheads="1"/>
            </p:cNvSpPr>
            <p:nvPr/>
          </p:nvSpPr>
          <p:spPr bwMode="auto">
            <a:xfrm>
              <a:off x="996" y="1231"/>
              <a:ext cx="44" cy="60"/>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09" name="Rectangle 149"/>
            <p:cNvSpPr>
              <a:spLocks noChangeArrowheads="1"/>
            </p:cNvSpPr>
            <p:nvPr/>
          </p:nvSpPr>
          <p:spPr bwMode="auto">
            <a:xfrm>
              <a:off x="1091" y="1185"/>
              <a:ext cx="44" cy="61"/>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10" name="Rectangle 150"/>
            <p:cNvSpPr>
              <a:spLocks noChangeArrowheads="1"/>
            </p:cNvSpPr>
            <p:nvPr/>
          </p:nvSpPr>
          <p:spPr bwMode="auto">
            <a:xfrm>
              <a:off x="1177" y="1150"/>
              <a:ext cx="44" cy="61"/>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11" name="Rectangle 151"/>
            <p:cNvSpPr>
              <a:spLocks noChangeArrowheads="1"/>
            </p:cNvSpPr>
            <p:nvPr/>
          </p:nvSpPr>
          <p:spPr bwMode="auto">
            <a:xfrm>
              <a:off x="1263" y="1116"/>
              <a:ext cx="44" cy="61"/>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12" name="Rectangle 152"/>
            <p:cNvSpPr>
              <a:spLocks noChangeArrowheads="1"/>
            </p:cNvSpPr>
            <p:nvPr/>
          </p:nvSpPr>
          <p:spPr bwMode="auto">
            <a:xfrm>
              <a:off x="1358" y="1093"/>
              <a:ext cx="44" cy="61"/>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13" name="Rectangle 153"/>
            <p:cNvSpPr>
              <a:spLocks noChangeArrowheads="1"/>
            </p:cNvSpPr>
            <p:nvPr/>
          </p:nvSpPr>
          <p:spPr bwMode="auto">
            <a:xfrm>
              <a:off x="1445" y="1070"/>
              <a:ext cx="43" cy="61"/>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14" name="Rectangle 154"/>
            <p:cNvSpPr>
              <a:spLocks noChangeArrowheads="1"/>
            </p:cNvSpPr>
            <p:nvPr/>
          </p:nvSpPr>
          <p:spPr bwMode="auto">
            <a:xfrm>
              <a:off x="1531" y="1047"/>
              <a:ext cx="44" cy="61"/>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15" name="Rectangle 155"/>
            <p:cNvSpPr>
              <a:spLocks noChangeArrowheads="1"/>
            </p:cNvSpPr>
            <p:nvPr/>
          </p:nvSpPr>
          <p:spPr bwMode="auto">
            <a:xfrm>
              <a:off x="1626" y="1036"/>
              <a:ext cx="43" cy="61"/>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16" name="Rectangle 156"/>
            <p:cNvSpPr>
              <a:spLocks noChangeArrowheads="1"/>
            </p:cNvSpPr>
            <p:nvPr/>
          </p:nvSpPr>
          <p:spPr bwMode="auto">
            <a:xfrm>
              <a:off x="1712" y="1013"/>
              <a:ext cx="44" cy="61"/>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17" name="Rectangle 157"/>
            <p:cNvSpPr>
              <a:spLocks noChangeArrowheads="1"/>
            </p:cNvSpPr>
            <p:nvPr/>
          </p:nvSpPr>
          <p:spPr bwMode="auto">
            <a:xfrm>
              <a:off x="1798" y="1002"/>
              <a:ext cx="44" cy="60"/>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18" name="Rectangle 158"/>
            <p:cNvSpPr>
              <a:spLocks noChangeArrowheads="1"/>
            </p:cNvSpPr>
            <p:nvPr/>
          </p:nvSpPr>
          <p:spPr bwMode="auto">
            <a:xfrm>
              <a:off x="1893" y="1002"/>
              <a:ext cx="44" cy="60"/>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19" name="Rectangle 159"/>
            <p:cNvSpPr>
              <a:spLocks noChangeArrowheads="1"/>
            </p:cNvSpPr>
            <p:nvPr/>
          </p:nvSpPr>
          <p:spPr bwMode="auto">
            <a:xfrm>
              <a:off x="1979" y="990"/>
              <a:ext cx="44" cy="61"/>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20" name="Rectangle 160"/>
            <p:cNvSpPr>
              <a:spLocks noChangeArrowheads="1"/>
            </p:cNvSpPr>
            <p:nvPr/>
          </p:nvSpPr>
          <p:spPr bwMode="auto">
            <a:xfrm>
              <a:off x="2066" y="979"/>
              <a:ext cx="43" cy="60"/>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21" name="Rectangle 161"/>
            <p:cNvSpPr>
              <a:spLocks noChangeArrowheads="1"/>
            </p:cNvSpPr>
            <p:nvPr/>
          </p:nvSpPr>
          <p:spPr bwMode="auto">
            <a:xfrm>
              <a:off x="2161" y="967"/>
              <a:ext cx="43" cy="61"/>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22" name="Rectangle 162"/>
            <p:cNvSpPr>
              <a:spLocks noChangeArrowheads="1"/>
            </p:cNvSpPr>
            <p:nvPr/>
          </p:nvSpPr>
          <p:spPr bwMode="auto">
            <a:xfrm>
              <a:off x="2247" y="967"/>
              <a:ext cx="44" cy="61"/>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23" name="Rectangle 163"/>
            <p:cNvSpPr>
              <a:spLocks noChangeArrowheads="1"/>
            </p:cNvSpPr>
            <p:nvPr/>
          </p:nvSpPr>
          <p:spPr bwMode="auto">
            <a:xfrm>
              <a:off x="2333" y="967"/>
              <a:ext cx="44" cy="61"/>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24" name="Rectangle 164"/>
            <p:cNvSpPr>
              <a:spLocks noChangeArrowheads="1"/>
            </p:cNvSpPr>
            <p:nvPr/>
          </p:nvSpPr>
          <p:spPr bwMode="auto">
            <a:xfrm>
              <a:off x="2428" y="956"/>
              <a:ext cx="44" cy="60"/>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25" name="Rectangle 165"/>
            <p:cNvSpPr>
              <a:spLocks noChangeArrowheads="1"/>
            </p:cNvSpPr>
            <p:nvPr/>
          </p:nvSpPr>
          <p:spPr bwMode="auto">
            <a:xfrm>
              <a:off x="2514" y="956"/>
              <a:ext cx="44" cy="60"/>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26" name="Rectangle 166"/>
            <p:cNvSpPr>
              <a:spLocks noChangeArrowheads="1"/>
            </p:cNvSpPr>
            <p:nvPr/>
          </p:nvSpPr>
          <p:spPr bwMode="auto">
            <a:xfrm>
              <a:off x="2601" y="956"/>
              <a:ext cx="43" cy="60"/>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27" name="Rectangle 167"/>
            <p:cNvSpPr>
              <a:spLocks noChangeArrowheads="1"/>
            </p:cNvSpPr>
            <p:nvPr/>
          </p:nvSpPr>
          <p:spPr bwMode="auto">
            <a:xfrm>
              <a:off x="2695" y="956"/>
              <a:ext cx="44" cy="60"/>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28" name="Rectangle 168"/>
            <p:cNvSpPr>
              <a:spLocks noChangeArrowheads="1"/>
            </p:cNvSpPr>
            <p:nvPr/>
          </p:nvSpPr>
          <p:spPr bwMode="auto">
            <a:xfrm>
              <a:off x="2782" y="956"/>
              <a:ext cx="43" cy="60"/>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29" name="Rectangle 169"/>
            <p:cNvSpPr>
              <a:spLocks noChangeArrowheads="1"/>
            </p:cNvSpPr>
            <p:nvPr/>
          </p:nvSpPr>
          <p:spPr bwMode="auto">
            <a:xfrm>
              <a:off x="2868" y="944"/>
              <a:ext cx="44" cy="61"/>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30" name="Rectangle 170"/>
            <p:cNvSpPr>
              <a:spLocks noChangeArrowheads="1"/>
            </p:cNvSpPr>
            <p:nvPr/>
          </p:nvSpPr>
          <p:spPr bwMode="auto">
            <a:xfrm>
              <a:off x="2963" y="944"/>
              <a:ext cx="44" cy="61"/>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31" name="Rectangle 171"/>
            <p:cNvSpPr>
              <a:spLocks noChangeArrowheads="1"/>
            </p:cNvSpPr>
            <p:nvPr/>
          </p:nvSpPr>
          <p:spPr bwMode="auto">
            <a:xfrm>
              <a:off x="3049" y="944"/>
              <a:ext cx="44" cy="61"/>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32" name="Rectangle 172"/>
            <p:cNvSpPr>
              <a:spLocks noChangeArrowheads="1"/>
            </p:cNvSpPr>
            <p:nvPr/>
          </p:nvSpPr>
          <p:spPr bwMode="auto">
            <a:xfrm>
              <a:off x="3135" y="944"/>
              <a:ext cx="44" cy="61"/>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33" name="Rectangle 173"/>
            <p:cNvSpPr>
              <a:spLocks noChangeArrowheads="1"/>
            </p:cNvSpPr>
            <p:nvPr/>
          </p:nvSpPr>
          <p:spPr bwMode="auto">
            <a:xfrm>
              <a:off x="3230" y="944"/>
              <a:ext cx="44" cy="61"/>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34" name="Rectangle 174"/>
            <p:cNvSpPr>
              <a:spLocks noChangeArrowheads="1"/>
            </p:cNvSpPr>
            <p:nvPr/>
          </p:nvSpPr>
          <p:spPr bwMode="auto">
            <a:xfrm>
              <a:off x="3316" y="944"/>
              <a:ext cx="44" cy="61"/>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35" name="Rectangle 175"/>
            <p:cNvSpPr>
              <a:spLocks noChangeArrowheads="1"/>
            </p:cNvSpPr>
            <p:nvPr/>
          </p:nvSpPr>
          <p:spPr bwMode="auto">
            <a:xfrm>
              <a:off x="3403" y="944"/>
              <a:ext cx="43" cy="61"/>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36" name="Rectangle 176"/>
            <p:cNvSpPr>
              <a:spLocks noChangeArrowheads="1"/>
            </p:cNvSpPr>
            <p:nvPr/>
          </p:nvSpPr>
          <p:spPr bwMode="auto">
            <a:xfrm>
              <a:off x="3498" y="944"/>
              <a:ext cx="43" cy="61"/>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37" name="Rectangle 177"/>
            <p:cNvSpPr>
              <a:spLocks noChangeArrowheads="1"/>
            </p:cNvSpPr>
            <p:nvPr/>
          </p:nvSpPr>
          <p:spPr bwMode="auto">
            <a:xfrm>
              <a:off x="3584" y="944"/>
              <a:ext cx="44" cy="61"/>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38" name="Rectangle 178"/>
            <p:cNvSpPr>
              <a:spLocks noChangeArrowheads="1"/>
            </p:cNvSpPr>
            <p:nvPr/>
          </p:nvSpPr>
          <p:spPr bwMode="auto">
            <a:xfrm>
              <a:off x="3670" y="944"/>
              <a:ext cx="44" cy="61"/>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39" name="Rectangle 179"/>
            <p:cNvSpPr>
              <a:spLocks noChangeArrowheads="1"/>
            </p:cNvSpPr>
            <p:nvPr/>
          </p:nvSpPr>
          <p:spPr bwMode="auto">
            <a:xfrm>
              <a:off x="3765" y="944"/>
              <a:ext cx="44" cy="61"/>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40" name="Rectangle 180"/>
            <p:cNvSpPr>
              <a:spLocks noChangeArrowheads="1"/>
            </p:cNvSpPr>
            <p:nvPr/>
          </p:nvSpPr>
          <p:spPr bwMode="auto">
            <a:xfrm>
              <a:off x="3851" y="956"/>
              <a:ext cx="44" cy="60"/>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41" name="Rectangle 181"/>
            <p:cNvSpPr>
              <a:spLocks noChangeArrowheads="1"/>
            </p:cNvSpPr>
            <p:nvPr/>
          </p:nvSpPr>
          <p:spPr bwMode="auto">
            <a:xfrm>
              <a:off x="3938" y="956"/>
              <a:ext cx="43" cy="60"/>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42" name="Rectangle 182"/>
            <p:cNvSpPr>
              <a:spLocks noChangeArrowheads="1"/>
            </p:cNvSpPr>
            <p:nvPr/>
          </p:nvSpPr>
          <p:spPr bwMode="auto">
            <a:xfrm>
              <a:off x="4032" y="956"/>
              <a:ext cx="44" cy="60"/>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43" name="Rectangle 183"/>
            <p:cNvSpPr>
              <a:spLocks noChangeArrowheads="1"/>
            </p:cNvSpPr>
            <p:nvPr/>
          </p:nvSpPr>
          <p:spPr bwMode="auto">
            <a:xfrm>
              <a:off x="4119" y="956"/>
              <a:ext cx="43" cy="60"/>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44" name="Rectangle 184"/>
            <p:cNvSpPr>
              <a:spLocks noChangeArrowheads="1"/>
            </p:cNvSpPr>
            <p:nvPr/>
          </p:nvSpPr>
          <p:spPr bwMode="auto">
            <a:xfrm>
              <a:off x="4205" y="956"/>
              <a:ext cx="44" cy="60"/>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45" name="Rectangle 185"/>
            <p:cNvSpPr>
              <a:spLocks noChangeArrowheads="1"/>
            </p:cNvSpPr>
            <p:nvPr/>
          </p:nvSpPr>
          <p:spPr bwMode="auto">
            <a:xfrm>
              <a:off x="4300" y="956"/>
              <a:ext cx="44" cy="60"/>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46" name="Rectangle 186"/>
            <p:cNvSpPr>
              <a:spLocks noChangeArrowheads="1"/>
            </p:cNvSpPr>
            <p:nvPr/>
          </p:nvSpPr>
          <p:spPr bwMode="auto">
            <a:xfrm>
              <a:off x="4386" y="956"/>
              <a:ext cx="44" cy="60"/>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47" name="Rectangle 187"/>
            <p:cNvSpPr>
              <a:spLocks noChangeArrowheads="1"/>
            </p:cNvSpPr>
            <p:nvPr/>
          </p:nvSpPr>
          <p:spPr bwMode="auto">
            <a:xfrm>
              <a:off x="4472" y="956"/>
              <a:ext cx="44" cy="60"/>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48" name="Rectangle 188"/>
            <p:cNvSpPr>
              <a:spLocks noChangeArrowheads="1"/>
            </p:cNvSpPr>
            <p:nvPr/>
          </p:nvSpPr>
          <p:spPr bwMode="auto">
            <a:xfrm>
              <a:off x="4567" y="956"/>
              <a:ext cx="44" cy="60"/>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49" name="Rectangle 189"/>
            <p:cNvSpPr>
              <a:spLocks noChangeArrowheads="1"/>
            </p:cNvSpPr>
            <p:nvPr/>
          </p:nvSpPr>
          <p:spPr bwMode="auto">
            <a:xfrm>
              <a:off x="4654" y="956"/>
              <a:ext cx="43" cy="60"/>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50" name="Rectangle 190"/>
            <p:cNvSpPr>
              <a:spLocks noChangeArrowheads="1"/>
            </p:cNvSpPr>
            <p:nvPr/>
          </p:nvSpPr>
          <p:spPr bwMode="auto">
            <a:xfrm>
              <a:off x="4740" y="956"/>
              <a:ext cx="44" cy="60"/>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51" name="Rectangle 191"/>
            <p:cNvSpPr>
              <a:spLocks noChangeArrowheads="1"/>
            </p:cNvSpPr>
            <p:nvPr/>
          </p:nvSpPr>
          <p:spPr bwMode="auto">
            <a:xfrm>
              <a:off x="4835" y="944"/>
              <a:ext cx="43" cy="61"/>
            </a:xfrm>
            <a:prstGeom prst="rect">
              <a:avLst/>
            </a:prstGeom>
            <a:noFill/>
            <a:ln w="14288">
              <a:solidFill>
                <a:srgbClr val="FF6600"/>
              </a:solidFill>
              <a:miter lim="800000"/>
              <a:headEnd/>
              <a:tailEnd/>
            </a:ln>
          </p:spPr>
          <p:txBody>
            <a:bodyPr/>
            <a:lstStyle/>
            <a:p>
              <a:endParaRPr lang="en-US" sz="2000">
                <a:solidFill>
                  <a:schemeClr val="bg2"/>
                </a:solidFill>
              </a:endParaRPr>
            </a:p>
          </p:txBody>
        </p:sp>
        <p:sp>
          <p:nvSpPr>
            <p:cNvPr id="19652" name="Rectangle 192"/>
            <p:cNvSpPr>
              <a:spLocks noChangeArrowheads="1"/>
            </p:cNvSpPr>
            <p:nvPr/>
          </p:nvSpPr>
          <p:spPr bwMode="auto">
            <a:xfrm>
              <a:off x="716" y="2830"/>
              <a:ext cx="94" cy="200"/>
            </a:xfrm>
            <a:prstGeom prst="rect">
              <a:avLst/>
            </a:prstGeom>
            <a:noFill/>
            <a:ln w="9525">
              <a:noFill/>
              <a:miter lim="800000"/>
              <a:headEnd/>
              <a:tailEnd/>
            </a:ln>
          </p:spPr>
          <p:txBody>
            <a:bodyPr wrap="none" lIns="0" tIns="0" rIns="0" bIns="0">
              <a:spAutoFit/>
            </a:bodyPr>
            <a:lstStyle/>
            <a:p>
              <a:r>
                <a:rPr lang="de-DE" sz="2300">
                  <a:solidFill>
                    <a:srgbClr val="000000"/>
                  </a:solidFill>
                </a:rPr>
                <a:t>0</a:t>
              </a:r>
              <a:endParaRPr lang="de-DE" sz="1800">
                <a:solidFill>
                  <a:schemeClr val="bg2"/>
                </a:solidFill>
              </a:endParaRPr>
            </a:p>
          </p:txBody>
        </p:sp>
        <p:sp>
          <p:nvSpPr>
            <p:cNvPr id="19653" name="Rectangle 193"/>
            <p:cNvSpPr>
              <a:spLocks noChangeArrowheads="1"/>
            </p:cNvSpPr>
            <p:nvPr/>
          </p:nvSpPr>
          <p:spPr bwMode="auto">
            <a:xfrm>
              <a:off x="716" y="2613"/>
              <a:ext cx="94" cy="199"/>
            </a:xfrm>
            <a:prstGeom prst="rect">
              <a:avLst/>
            </a:prstGeom>
            <a:noFill/>
            <a:ln w="9525">
              <a:noFill/>
              <a:miter lim="800000"/>
              <a:headEnd/>
              <a:tailEnd/>
            </a:ln>
          </p:spPr>
          <p:txBody>
            <a:bodyPr wrap="none" lIns="0" tIns="0" rIns="0" bIns="0">
              <a:spAutoFit/>
            </a:bodyPr>
            <a:lstStyle/>
            <a:p>
              <a:r>
                <a:rPr lang="de-DE" sz="2300">
                  <a:solidFill>
                    <a:srgbClr val="000000"/>
                  </a:solidFill>
                </a:rPr>
                <a:t>1</a:t>
              </a:r>
              <a:endParaRPr lang="de-DE" sz="1800">
                <a:solidFill>
                  <a:schemeClr val="bg2"/>
                </a:solidFill>
              </a:endParaRPr>
            </a:p>
          </p:txBody>
        </p:sp>
        <p:sp>
          <p:nvSpPr>
            <p:cNvPr id="19654" name="Rectangle 194"/>
            <p:cNvSpPr>
              <a:spLocks noChangeArrowheads="1"/>
            </p:cNvSpPr>
            <p:nvPr/>
          </p:nvSpPr>
          <p:spPr bwMode="auto">
            <a:xfrm>
              <a:off x="716" y="2395"/>
              <a:ext cx="94" cy="200"/>
            </a:xfrm>
            <a:prstGeom prst="rect">
              <a:avLst/>
            </a:prstGeom>
            <a:noFill/>
            <a:ln w="9525">
              <a:noFill/>
              <a:miter lim="800000"/>
              <a:headEnd/>
              <a:tailEnd/>
            </a:ln>
          </p:spPr>
          <p:txBody>
            <a:bodyPr wrap="none" lIns="0" tIns="0" rIns="0" bIns="0">
              <a:spAutoFit/>
            </a:bodyPr>
            <a:lstStyle/>
            <a:p>
              <a:r>
                <a:rPr lang="de-DE" sz="2300">
                  <a:solidFill>
                    <a:srgbClr val="000000"/>
                  </a:solidFill>
                </a:rPr>
                <a:t>2</a:t>
              </a:r>
              <a:endParaRPr lang="de-DE" sz="1800">
                <a:solidFill>
                  <a:schemeClr val="bg2"/>
                </a:solidFill>
              </a:endParaRPr>
            </a:p>
          </p:txBody>
        </p:sp>
        <p:sp>
          <p:nvSpPr>
            <p:cNvPr id="19655" name="Rectangle 195"/>
            <p:cNvSpPr>
              <a:spLocks noChangeArrowheads="1"/>
            </p:cNvSpPr>
            <p:nvPr/>
          </p:nvSpPr>
          <p:spPr bwMode="auto">
            <a:xfrm>
              <a:off x="716" y="2166"/>
              <a:ext cx="94" cy="199"/>
            </a:xfrm>
            <a:prstGeom prst="rect">
              <a:avLst/>
            </a:prstGeom>
            <a:noFill/>
            <a:ln w="9525">
              <a:noFill/>
              <a:miter lim="800000"/>
              <a:headEnd/>
              <a:tailEnd/>
            </a:ln>
          </p:spPr>
          <p:txBody>
            <a:bodyPr wrap="none" lIns="0" tIns="0" rIns="0" bIns="0">
              <a:spAutoFit/>
            </a:bodyPr>
            <a:lstStyle/>
            <a:p>
              <a:r>
                <a:rPr lang="de-DE" sz="2300">
                  <a:solidFill>
                    <a:srgbClr val="000000"/>
                  </a:solidFill>
                </a:rPr>
                <a:t>3</a:t>
              </a:r>
              <a:endParaRPr lang="de-DE" sz="1800">
                <a:solidFill>
                  <a:schemeClr val="bg2"/>
                </a:solidFill>
              </a:endParaRPr>
            </a:p>
          </p:txBody>
        </p:sp>
        <p:sp>
          <p:nvSpPr>
            <p:cNvPr id="19656" name="Rectangle 196"/>
            <p:cNvSpPr>
              <a:spLocks noChangeArrowheads="1"/>
            </p:cNvSpPr>
            <p:nvPr/>
          </p:nvSpPr>
          <p:spPr bwMode="auto">
            <a:xfrm>
              <a:off x="716" y="1948"/>
              <a:ext cx="94" cy="200"/>
            </a:xfrm>
            <a:prstGeom prst="rect">
              <a:avLst/>
            </a:prstGeom>
            <a:noFill/>
            <a:ln w="9525">
              <a:noFill/>
              <a:miter lim="800000"/>
              <a:headEnd/>
              <a:tailEnd/>
            </a:ln>
          </p:spPr>
          <p:txBody>
            <a:bodyPr wrap="none" lIns="0" tIns="0" rIns="0" bIns="0">
              <a:spAutoFit/>
            </a:bodyPr>
            <a:lstStyle/>
            <a:p>
              <a:r>
                <a:rPr lang="de-DE" sz="2300">
                  <a:solidFill>
                    <a:srgbClr val="000000"/>
                  </a:solidFill>
                </a:rPr>
                <a:t>4</a:t>
              </a:r>
              <a:endParaRPr lang="de-DE" sz="1800">
                <a:solidFill>
                  <a:schemeClr val="bg2"/>
                </a:solidFill>
              </a:endParaRPr>
            </a:p>
          </p:txBody>
        </p:sp>
        <p:sp>
          <p:nvSpPr>
            <p:cNvPr id="19657" name="Rectangle 197"/>
            <p:cNvSpPr>
              <a:spLocks noChangeArrowheads="1"/>
            </p:cNvSpPr>
            <p:nvPr/>
          </p:nvSpPr>
          <p:spPr bwMode="auto">
            <a:xfrm>
              <a:off x="716" y="1731"/>
              <a:ext cx="94" cy="199"/>
            </a:xfrm>
            <a:prstGeom prst="rect">
              <a:avLst/>
            </a:prstGeom>
            <a:noFill/>
            <a:ln w="9525">
              <a:noFill/>
              <a:miter lim="800000"/>
              <a:headEnd/>
              <a:tailEnd/>
            </a:ln>
          </p:spPr>
          <p:txBody>
            <a:bodyPr wrap="none" lIns="0" tIns="0" rIns="0" bIns="0">
              <a:spAutoFit/>
            </a:bodyPr>
            <a:lstStyle/>
            <a:p>
              <a:r>
                <a:rPr lang="de-DE" sz="2300">
                  <a:solidFill>
                    <a:srgbClr val="000000"/>
                  </a:solidFill>
                </a:rPr>
                <a:t>5</a:t>
              </a:r>
              <a:endParaRPr lang="de-DE" sz="1800">
                <a:solidFill>
                  <a:schemeClr val="bg2"/>
                </a:solidFill>
              </a:endParaRPr>
            </a:p>
          </p:txBody>
        </p:sp>
        <p:sp>
          <p:nvSpPr>
            <p:cNvPr id="19658" name="Rectangle 198"/>
            <p:cNvSpPr>
              <a:spLocks noChangeArrowheads="1"/>
            </p:cNvSpPr>
            <p:nvPr/>
          </p:nvSpPr>
          <p:spPr bwMode="auto">
            <a:xfrm>
              <a:off x="716" y="1513"/>
              <a:ext cx="94" cy="200"/>
            </a:xfrm>
            <a:prstGeom prst="rect">
              <a:avLst/>
            </a:prstGeom>
            <a:noFill/>
            <a:ln w="9525">
              <a:noFill/>
              <a:miter lim="800000"/>
              <a:headEnd/>
              <a:tailEnd/>
            </a:ln>
          </p:spPr>
          <p:txBody>
            <a:bodyPr wrap="none" lIns="0" tIns="0" rIns="0" bIns="0">
              <a:spAutoFit/>
            </a:bodyPr>
            <a:lstStyle/>
            <a:p>
              <a:r>
                <a:rPr lang="de-DE" sz="2300">
                  <a:solidFill>
                    <a:srgbClr val="000000"/>
                  </a:solidFill>
                </a:rPr>
                <a:t>6</a:t>
              </a:r>
              <a:endParaRPr lang="de-DE" sz="1800">
                <a:solidFill>
                  <a:schemeClr val="bg2"/>
                </a:solidFill>
              </a:endParaRPr>
            </a:p>
          </p:txBody>
        </p:sp>
        <p:sp>
          <p:nvSpPr>
            <p:cNvPr id="19659" name="Rectangle 199"/>
            <p:cNvSpPr>
              <a:spLocks noChangeArrowheads="1"/>
            </p:cNvSpPr>
            <p:nvPr/>
          </p:nvSpPr>
          <p:spPr bwMode="auto">
            <a:xfrm>
              <a:off x="716" y="1295"/>
              <a:ext cx="94" cy="200"/>
            </a:xfrm>
            <a:prstGeom prst="rect">
              <a:avLst/>
            </a:prstGeom>
            <a:noFill/>
            <a:ln w="9525">
              <a:noFill/>
              <a:miter lim="800000"/>
              <a:headEnd/>
              <a:tailEnd/>
            </a:ln>
          </p:spPr>
          <p:txBody>
            <a:bodyPr wrap="none" lIns="0" tIns="0" rIns="0" bIns="0">
              <a:spAutoFit/>
            </a:bodyPr>
            <a:lstStyle/>
            <a:p>
              <a:r>
                <a:rPr lang="de-DE" sz="2300">
                  <a:solidFill>
                    <a:srgbClr val="000000"/>
                  </a:solidFill>
                </a:rPr>
                <a:t>7</a:t>
              </a:r>
              <a:endParaRPr lang="de-DE" sz="1800">
                <a:solidFill>
                  <a:schemeClr val="bg2"/>
                </a:solidFill>
              </a:endParaRPr>
            </a:p>
          </p:txBody>
        </p:sp>
        <p:sp>
          <p:nvSpPr>
            <p:cNvPr id="19660" name="Rectangle 200"/>
            <p:cNvSpPr>
              <a:spLocks noChangeArrowheads="1"/>
            </p:cNvSpPr>
            <p:nvPr/>
          </p:nvSpPr>
          <p:spPr bwMode="auto">
            <a:xfrm>
              <a:off x="716" y="1066"/>
              <a:ext cx="94" cy="200"/>
            </a:xfrm>
            <a:prstGeom prst="rect">
              <a:avLst/>
            </a:prstGeom>
            <a:noFill/>
            <a:ln w="9525">
              <a:noFill/>
              <a:miter lim="800000"/>
              <a:headEnd/>
              <a:tailEnd/>
            </a:ln>
          </p:spPr>
          <p:txBody>
            <a:bodyPr wrap="none" lIns="0" tIns="0" rIns="0" bIns="0">
              <a:spAutoFit/>
            </a:bodyPr>
            <a:lstStyle/>
            <a:p>
              <a:r>
                <a:rPr lang="de-DE" sz="2300">
                  <a:solidFill>
                    <a:srgbClr val="000000"/>
                  </a:solidFill>
                </a:rPr>
                <a:t>8</a:t>
              </a:r>
              <a:endParaRPr lang="de-DE" sz="1800">
                <a:solidFill>
                  <a:schemeClr val="bg2"/>
                </a:solidFill>
              </a:endParaRPr>
            </a:p>
          </p:txBody>
        </p:sp>
        <p:sp>
          <p:nvSpPr>
            <p:cNvPr id="19661" name="Rectangle 201"/>
            <p:cNvSpPr>
              <a:spLocks noChangeArrowheads="1"/>
            </p:cNvSpPr>
            <p:nvPr/>
          </p:nvSpPr>
          <p:spPr bwMode="auto">
            <a:xfrm>
              <a:off x="716" y="848"/>
              <a:ext cx="94" cy="199"/>
            </a:xfrm>
            <a:prstGeom prst="rect">
              <a:avLst/>
            </a:prstGeom>
            <a:noFill/>
            <a:ln w="9525">
              <a:noFill/>
              <a:miter lim="800000"/>
              <a:headEnd/>
              <a:tailEnd/>
            </a:ln>
          </p:spPr>
          <p:txBody>
            <a:bodyPr wrap="none" lIns="0" tIns="0" rIns="0" bIns="0">
              <a:spAutoFit/>
            </a:bodyPr>
            <a:lstStyle/>
            <a:p>
              <a:r>
                <a:rPr lang="de-DE" sz="2300">
                  <a:solidFill>
                    <a:srgbClr val="000000"/>
                  </a:solidFill>
                </a:rPr>
                <a:t>9</a:t>
              </a:r>
              <a:endParaRPr lang="de-DE" sz="1800">
                <a:solidFill>
                  <a:schemeClr val="bg2"/>
                </a:solidFill>
              </a:endParaRPr>
            </a:p>
          </p:txBody>
        </p:sp>
        <p:sp>
          <p:nvSpPr>
            <p:cNvPr id="19662" name="Rectangle 202"/>
            <p:cNvSpPr>
              <a:spLocks noChangeArrowheads="1"/>
            </p:cNvSpPr>
            <p:nvPr/>
          </p:nvSpPr>
          <p:spPr bwMode="auto">
            <a:xfrm>
              <a:off x="638" y="631"/>
              <a:ext cx="189" cy="200"/>
            </a:xfrm>
            <a:prstGeom prst="rect">
              <a:avLst/>
            </a:prstGeom>
            <a:noFill/>
            <a:ln w="9525">
              <a:noFill/>
              <a:miter lim="800000"/>
              <a:headEnd/>
              <a:tailEnd/>
            </a:ln>
          </p:spPr>
          <p:txBody>
            <a:bodyPr wrap="none" lIns="0" tIns="0" rIns="0" bIns="0">
              <a:spAutoFit/>
            </a:bodyPr>
            <a:lstStyle/>
            <a:p>
              <a:r>
                <a:rPr lang="de-DE" sz="2300">
                  <a:solidFill>
                    <a:srgbClr val="000000"/>
                  </a:solidFill>
                </a:rPr>
                <a:t>10</a:t>
              </a:r>
              <a:endParaRPr lang="de-DE" sz="1800">
                <a:solidFill>
                  <a:schemeClr val="bg2"/>
                </a:solidFill>
              </a:endParaRPr>
            </a:p>
          </p:txBody>
        </p:sp>
        <p:sp>
          <p:nvSpPr>
            <p:cNvPr id="19663" name="Rectangle 203"/>
            <p:cNvSpPr>
              <a:spLocks noChangeArrowheads="1"/>
            </p:cNvSpPr>
            <p:nvPr/>
          </p:nvSpPr>
          <p:spPr bwMode="auto">
            <a:xfrm>
              <a:off x="776" y="3060"/>
              <a:ext cx="213" cy="123"/>
            </a:xfrm>
            <a:prstGeom prst="rect">
              <a:avLst/>
            </a:prstGeom>
            <a:noFill/>
            <a:ln w="9525">
              <a:noFill/>
              <a:miter lim="800000"/>
              <a:headEnd/>
              <a:tailEnd/>
            </a:ln>
          </p:spPr>
          <p:txBody>
            <a:bodyPr wrap="none" lIns="0" tIns="0" rIns="0" bIns="0">
              <a:spAutoFit/>
            </a:bodyPr>
            <a:lstStyle/>
            <a:p>
              <a:r>
                <a:rPr lang="de-DE" sz="1400" dirty="0">
                  <a:solidFill>
                    <a:srgbClr val="000000"/>
                  </a:solidFill>
                </a:rPr>
                <a:t>2006</a:t>
              </a:r>
              <a:endParaRPr lang="de-DE" sz="1100" dirty="0">
                <a:solidFill>
                  <a:schemeClr val="bg2"/>
                </a:solidFill>
              </a:endParaRPr>
            </a:p>
          </p:txBody>
        </p:sp>
        <p:sp>
          <p:nvSpPr>
            <p:cNvPr id="19664" name="Rectangle 204"/>
            <p:cNvSpPr>
              <a:spLocks noChangeArrowheads="1"/>
            </p:cNvSpPr>
            <p:nvPr/>
          </p:nvSpPr>
          <p:spPr bwMode="auto">
            <a:xfrm>
              <a:off x="1130" y="3060"/>
              <a:ext cx="209" cy="123"/>
            </a:xfrm>
            <a:prstGeom prst="rect">
              <a:avLst/>
            </a:prstGeom>
            <a:noFill/>
            <a:ln w="9525">
              <a:noFill/>
              <a:miter lim="800000"/>
              <a:headEnd/>
              <a:tailEnd/>
            </a:ln>
          </p:spPr>
          <p:txBody>
            <a:bodyPr wrap="none" lIns="0" tIns="0" rIns="0" bIns="0">
              <a:spAutoFit/>
            </a:bodyPr>
            <a:lstStyle/>
            <a:p>
              <a:r>
                <a:rPr lang="de-DE" sz="1400" dirty="0">
                  <a:solidFill>
                    <a:srgbClr val="000000"/>
                  </a:solidFill>
                </a:rPr>
                <a:t>2010</a:t>
              </a:r>
              <a:endParaRPr lang="de-DE" sz="1100" dirty="0">
                <a:solidFill>
                  <a:schemeClr val="bg2"/>
                </a:solidFill>
              </a:endParaRPr>
            </a:p>
          </p:txBody>
        </p:sp>
        <p:sp>
          <p:nvSpPr>
            <p:cNvPr id="19665" name="Rectangle 205"/>
            <p:cNvSpPr>
              <a:spLocks noChangeArrowheads="1"/>
            </p:cNvSpPr>
            <p:nvPr/>
          </p:nvSpPr>
          <p:spPr bwMode="auto">
            <a:xfrm>
              <a:off x="1492" y="3060"/>
              <a:ext cx="209" cy="123"/>
            </a:xfrm>
            <a:prstGeom prst="rect">
              <a:avLst/>
            </a:prstGeom>
            <a:noFill/>
            <a:ln w="9525">
              <a:noFill/>
              <a:miter lim="800000"/>
              <a:headEnd/>
              <a:tailEnd/>
            </a:ln>
          </p:spPr>
          <p:txBody>
            <a:bodyPr wrap="none" lIns="0" tIns="0" rIns="0" bIns="0">
              <a:spAutoFit/>
            </a:bodyPr>
            <a:lstStyle/>
            <a:p>
              <a:r>
                <a:rPr lang="de-DE" sz="1400">
                  <a:solidFill>
                    <a:srgbClr val="000000"/>
                  </a:solidFill>
                </a:rPr>
                <a:t>2014</a:t>
              </a:r>
              <a:endParaRPr lang="de-DE" sz="1100">
                <a:solidFill>
                  <a:schemeClr val="bg2"/>
                </a:solidFill>
              </a:endParaRPr>
            </a:p>
          </p:txBody>
        </p:sp>
        <p:sp>
          <p:nvSpPr>
            <p:cNvPr id="19666" name="Rectangle 206"/>
            <p:cNvSpPr>
              <a:spLocks noChangeArrowheads="1"/>
            </p:cNvSpPr>
            <p:nvPr/>
          </p:nvSpPr>
          <p:spPr bwMode="auto">
            <a:xfrm>
              <a:off x="1846" y="3060"/>
              <a:ext cx="210" cy="123"/>
            </a:xfrm>
            <a:prstGeom prst="rect">
              <a:avLst/>
            </a:prstGeom>
            <a:noFill/>
            <a:ln w="9525">
              <a:noFill/>
              <a:miter lim="800000"/>
              <a:headEnd/>
              <a:tailEnd/>
            </a:ln>
          </p:spPr>
          <p:txBody>
            <a:bodyPr wrap="none" lIns="0" tIns="0" rIns="0" bIns="0">
              <a:spAutoFit/>
            </a:bodyPr>
            <a:lstStyle/>
            <a:p>
              <a:r>
                <a:rPr lang="de-DE" sz="1400">
                  <a:solidFill>
                    <a:srgbClr val="000000"/>
                  </a:solidFill>
                </a:rPr>
                <a:t>2018</a:t>
              </a:r>
              <a:endParaRPr lang="de-DE" sz="1100">
                <a:solidFill>
                  <a:schemeClr val="bg2"/>
                </a:solidFill>
              </a:endParaRPr>
            </a:p>
          </p:txBody>
        </p:sp>
        <p:sp>
          <p:nvSpPr>
            <p:cNvPr id="19667" name="Rectangle 207"/>
            <p:cNvSpPr>
              <a:spLocks noChangeArrowheads="1"/>
            </p:cNvSpPr>
            <p:nvPr/>
          </p:nvSpPr>
          <p:spPr bwMode="auto">
            <a:xfrm>
              <a:off x="2200" y="3060"/>
              <a:ext cx="213" cy="123"/>
            </a:xfrm>
            <a:prstGeom prst="rect">
              <a:avLst/>
            </a:prstGeom>
            <a:noFill/>
            <a:ln w="9525">
              <a:noFill/>
              <a:miter lim="800000"/>
              <a:headEnd/>
              <a:tailEnd/>
            </a:ln>
          </p:spPr>
          <p:txBody>
            <a:bodyPr wrap="none" lIns="0" tIns="0" rIns="0" bIns="0">
              <a:spAutoFit/>
            </a:bodyPr>
            <a:lstStyle/>
            <a:p>
              <a:r>
                <a:rPr lang="de-DE" sz="1400">
                  <a:solidFill>
                    <a:srgbClr val="000000"/>
                  </a:solidFill>
                </a:rPr>
                <a:t>2022</a:t>
              </a:r>
              <a:endParaRPr lang="de-DE" sz="1100">
                <a:solidFill>
                  <a:schemeClr val="bg2"/>
                </a:solidFill>
              </a:endParaRPr>
            </a:p>
          </p:txBody>
        </p:sp>
        <p:sp>
          <p:nvSpPr>
            <p:cNvPr id="19668" name="Rectangle 208"/>
            <p:cNvSpPr>
              <a:spLocks noChangeArrowheads="1"/>
            </p:cNvSpPr>
            <p:nvPr/>
          </p:nvSpPr>
          <p:spPr bwMode="auto">
            <a:xfrm>
              <a:off x="2562" y="3060"/>
              <a:ext cx="213" cy="123"/>
            </a:xfrm>
            <a:prstGeom prst="rect">
              <a:avLst/>
            </a:prstGeom>
            <a:noFill/>
            <a:ln w="9525">
              <a:noFill/>
              <a:miter lim="800000"/>
              <a:headEnd/>
              <a:tailEnd/>
            </a:ln>
          </p:spPr>
          <p:txBody>
            <a:bodyPr wrap="none" lIns="0" tIns="0" rIns="0" bIns="0">
              <a:spAutoFit/>
            </a:bodyPr>
            <a:lstStyle/>
            <a:p>
              <a:r>
                <a:rPr lang="de-DE" sz="1400">
                  <a:solidFill>
                    <a:srgbClr val="000000"/>
                  </a:solidFill>
                </a:rPr>
                <a:t>2026</a:t>
              </a:r>
              <a:endParaRPr lang="de-DE" sz="1100">
                <a:solidFill>
                  <a:schemeClr val="bg2"/>
                </a:solidFill>
              </a:endParaRPr>
            </a:p>
          </p:txBody>
        </p:sp>
        <p:sp>
          <p:nvSpPr>
            <p:cNvPr id="19669" name="Rectangle 209"/>
            <p:cNvSpPr>
              <a:spLocks noChangeArrowheads="1"/>
            </p:cNvSpPr>
            <p:nvPr/>
          </p:nvSpPr>
          <p:spPr bwMode="auto">
            <a:xfrm>
              <a:off x="2916" y="3060"/>
              <a:ext cx="213" cy="123"/>
            </a:xfrm>
            <a:prstGeom prst="rect">
              <a:avLst/>
            </a:prstGeom>
            <a:noFill/>
            <a:ln w="9525">
              <a:noFill/>
              <a:miter lim="800000"/>
              <a:headEnd/>
              <a:tailEnd/>
            </a:ln>
          </p:spPr>
          <p:txBody>
            <a:bodyPr wrap="none" lIns="0" tIns="0" rIns="0" bIns="0">
              <a:spAutoFit/>
            </a:bodyPr>
            <a:lstStyle/>
            <a:p>
              <a:r>
                <a:rPr lang="de-DE" sz="1400">
                  <a:solidFill>
                    <a:srgbClr val="000000"/>
                  </a:solidFill>
                </a:rPr>
                <a:t>2030</a:t>
              </a:r>
              <a:endParaRPr lang="de-DE" sz="1100">
                <a:solidFill>
                  <a:schemeClr val="bg2"/>
                </a:solidFill>
              </a:endParaRPr>
            </a:p>
          </p:txBody>
        </p:sp>
        <p:sp>
          <p:nvSpPr>
            <p:cNvPr id="19670" name="Rectangle 210"/>
            <p:cNvSpPr>
              <a:spLocks noChangeArrowheads="1"/>
            </p:cNvSpPr>
            <p:nvPr/>
          </p:nvSpPr>
          <p:spPr bwMode="auto">
            <a:xfrm>
              <a:off x="3269" y="3060"/>
              <a:ext cx="213" cy="123"/>
            </a:xfrm>
            <a:prstGeom prst="rect">
              <a:avLst/>
            </a:prstGeom>
            <a:noFill/>
            <a:ln w="9525">
              <a:noFill/>
              <a:miter lim="800000"/>
              <a:headEnd/>
              <a:tailEnd/>
            </a:ln>
          </p:spPr>
          <p:txBody>
            <a:bodyPr wrap="none" lIns="0" tIns="0" rIns="0" bIns="0">
              <a:spAutoFit/>
            </a:bodyPr>
            <a:lstStyle/>
            <a:p>
              <a:r>
                <a:rPr lang="de-DE" sz="1400" dirty="0">
                  <a:solidFill>
                    <a:srgbClr val="000000"/>
                  </a:solidFill>
                </a:rPr>
                <a:t>2034</a:t>
              </a:r>
              <a:endParaRPr lang="de-DE" sz="1100" dirty="0">
                <a:solidFill>
                  <a:schemeClr val="bg2"/>
                </a:solidFill>
              </a:endParaRPr>
            </a:p>
          </p:txBody>
        </p:sp>
        <p:sp>
          <p:nvSpPr>
            <p:cNvPr id="19671" name="Rectangle 211"/>
            <p:cNvSpPr>
              <a:spLocks noChangeArrowheads="1"/>
            </p:cNvSpPr>
            <p:nvPr/>
          </p:nvSpPr>
          <p:spPr bwMode="auto">
            <a:xfrm>
              <a:off x="3632" y="3060"/>
              <a:ext cx="213" cy="123"/>
            </a:xfrm>
            <a:prstGeom prst="rect">
              <a:avLst/>
            </a:prstGeom>
            <a:noFill/>
            <a:ln w="9525">
              <a:noFill/>
              <a:miter lim="800000"/>
              <a:headEnd/>
              <a:tailEnd/>
            </a:ln>
          </p:spPr>
          <p:txBody>
            <a:bodyPr wrap="none" lIns="0" tIns="0" rIns="0" bIns="0">
              <a:spAutoFit/>
            </a:bodyPr>
            <a:lstStyle/>
            <a:p>
              <a:r>
                <a:rPr lang="de-DE" sz="1400">
                  <a:solidFill>
                    <a:srgbClr val="000000"/>
                  </a:solidFill>
                </a:rPr>
                <a:t>2038</a:t>
              </a:r>
              <a:endParaRPr lang="de-DE" sz="1100">
                <a:solidFill>
                  <a:schemeClr val="bg2"/>
                </a:solidFill>
              </a:endParaRPr>
            </a:p>
          </p:txBody>
        </p:sp>
      </p:grpSp>
      <p:sp>
        <p:nvSpPr>
          <p:cNvPr id="19468" name="Rectangle 212"/>
          <p:cNvSpPr>
            <a:spLocks noChangeArrowheads="1"/>
          </p:cNvSpPr>
          <p:nvPr/>
        </p:nvSpPr>
        <p:spPr bwMode="auto">
          <a:xfrm rot="-5400000">
            <a:off x="-1074103" y="3155940"/>
            <a:ext cx="3046731" cy="400110"/>
          </a:xfrm>
          <a:prstGeom prst="rect">
            <a:avLst/>
          </a:prstGeom>
          <a:noFill/>
          <a:ln w="9525">
            <a:noFill/>
            <a:miter lim="800000"/>
            <a:headEnd/>
            <a:tailEnd/>
          </a:ln>
        </p:spPr>
        <p:txBody>
          <a:bodyPr wrap="none" lIns="0" tIns="0" rIns="0" bIns="0">
            <a:spAutoFit/>
          </a:bodyPr>
          <a:lstStyle/>
          <a:p>
            <a:r>
              <a:rPr lang="de-DE" sz="2600" dirty="0">
                <a:solidFill>
                  <a:srgbClr val="000000"/>
                </a:solidFill>
              </a:rPr>
              <a:t>HIV </a:t>
            </a:r>
            <a:r>
              <a:rPr lang="de-DE" sz="2600" dirty="0" err="1">
                <a:solidFill>
                  <a:srgbClr val="000000"/>
                </a:solidFill>
              </a:rPr>
              <a:t>infections</a:t>
            </a:r>
            <a:r>
              <a:rPr lang="de-DE" sz="2600" dirty="0">
                <a:solidFill>
                  <a:srgbClr val="000000"/>
                </a:solidFill>
              </a:rPr>
              <a:t> per 1000 </a:t>
            </a:r>
            <a:endParaRPr lang="de-DE" sz="1800" dirty="0">
              <a:solidFill>
                <a:schemeClr val="bg2"/>
              </a:solidFill>
            </a:endParaRPr>
          </a:p>
        </p:txBody>
      </p:sp>
      <p:sp>
        <p:nvSpPr>
          <p:cNvPr id="19469" name="Rectangle 213"/>
          <p:cNvSpPr>
            <a:spLocks noChangeArrowheads="1"/>
          </p:cNvSpPr>
          <p:nvPr/>
        </p:nvSpPr>
        <p:spPr bwMode="auto">
          <a:xfrm rot="-5400000">
            <a:off x="54522" y="3177371"/>
            <a:ext cx="1364156" cy="400110"/>
          </a:xfrm>
          <a:prstGeom prst="rect">
            <a:avLst/>
          </a:prstGeom>
          <a:noFill/>
          <a:ln w="9525">
            <a:noFill/>
            <a:miter lim="800000"/>
            <a:headEnd/>
            <a:tailEnd/>
          </a:ln>
        </p:spPr>
        <p:txBody>
          <a:bodyPr wrap="none" lIns="0" tIns="0" rIns="0" bIns="0">
            <a:spAutoFit/>
          </a:bodyPr>
          <a:lstStyle/>
          <a:p>
            <a:r>
              <a:rPr lang="de-DE" sz="2600" dirty="0" err="1">
                <a:solidFill>
                  <a:srgbClr val="000000"/>
                </a:solidFill>
              </a:rPr>
              <a:t>population</a:t>
            </a:r>
            <a:endParaRPr lang="de-DE" sz="1800" dirty="0">
              <a:solidFill>
                <a:schemeClr val="bg2"/>
              </a:solidFill>
            </a:endParaRPr>
          </a:p>
        </p:txBody>
      </p:sp>
      <p:sp>
        <p:nvSpPr>
          <p:cNvPr id="213" name="Titre 1"/>
          <p:cNvSpPr txBox="1">
            <a:spLocks/>
          </p:cNvSpPr>
          <p:nvPr/>
        </p:nvSpPr>
        <p:spPr bwMode="auto">
          <a:xfrm>
            <a:off x="1195154" y="0"/>
            <a:ext cx="802798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bg1"/>
                </a:solidFill>
                <a:latin typeface="+mj-lt"/>
                <a:ea typeface="+mj-ea"/>
                <a:cs typeface="+mj-cs"/>
              </a:defRPr>
            </a:lvl1pPr>
            <a:lvl2pPr algn="ctr" rtl="0" fontAlgn="base">
              <a:spcBef>
                <a:spcPct val="0"/>
              </a:spcBef>
              <a:spcAft>
                <a:spcPct val="0"/>
              </a:spcAft>
              <a:defRPr sz="3600">
                <a:solidFill>
                  <a:schemeClr val="bg1"/>
                </a:solidFill>
                <a:latin typeface="Franklin Gothic Medium Cond" pitchFamily="34" charset="0"/>
              </a:defRPr>
            </a:lvl2pPr>
            <a:lvl3pPr algn="ctr" rtl="0" fontAlgn="base">
              <a:spcBef>
                <a:spcPct val="0"/>
              </a:spcBef>
              <a:spcAft>
                <a:spcPct val="0"/>
              </a:spcAft>
              <a:defRPr sz="3600">
                <a:solidFill>
                  <a:schemeClr val="bg1"/>
                </a:solidFill>
                <a:latin typeface="Franklin Gothic Medium Cond" pitchFamily="34" charset="0"/>
              </a:defRPr>
            </a:lvl3pPr>
            <a:lvl4pPr algn="ctr" rtl="0" fontAlgn="base">
              <a:spcBef>
                <a:spcPct val="0"/>
              </a:spcBef>
              <a:spcAft>
                <a:spcPct val="0"/>
              </a:spcAft>
              <a:defRPr sz="3600">
                <a:solidFill>
                  <a:schemeClr val="bg1"/>
                </a:solidFill>
                <a:latin typeface="Franklin Gothic Medium Cond" pitchFamily="34" charset="0"/>
              </a:defRPr>
            </a:lvl4pPr>
            <a:lvl5pPr algn="ctr" rtl="0" fontAlgn="base">
              <a:spcBef>
                <a:spcPct val="0"/>
              </a:spcBef>
              <a:spcAft>
                <a:spcPct val="0"/>
              </a:spcAft>
              <a:defRPr sz="3600">
                <a:solidFill>
                  <a:schemeClr val="bg1"/>
                </a:solidFill>
                <a:latin typeface="Franklin Gothic Medium Cond" pitchFamily="34" charset="0"/>
              </a:defRPr>
            </a:lvl5pPr>
            <a:lvl6pPr marL="457200" algn="ctr" rtl="0" fontAlgn="base">
              <a:spcBef>
                <a:spcPct val="0"/>
              </a:spcBef>
              <a:spcAft>
                <a:spcPct val="0"/>
              </a:spcAft>
              <a:defRPr sz="3600">
                <a:solidFill>
                  <a:schemeClr val="bg1"/>
                </a:solidFill>
                <a:latin typeface="Franklin Gothic Medium Cond" pitchFamily="34" charset="0"/>
              </a:defRPr>
            </a:lvl6pPr>
            <a:lvl7pPr marL="914400" algn="ctr" rtl="0" fontAlgn="base">
              <a:spcBef>
                <a:spcPct val="0"/>
              </a:spcBef>
              <a:spcAft>
                <a:spcPct val="0"/>
              </a:spcAft>
              <a:defRPr sz="3600">
                <a:solidFill>
                  <a:schemeClr val="bg1"/>
                </a:solidFill>
                <a:latin typeface="Franklin Gothic Medium Cond" pitchFamily="34" charset="0"/>
              </a:defRPr>
            </a:lvl7pPr>
            <a:lvl8pPr marL="1371600" algn="ctr" rtl="0" fontAlgn="base">
              <a:spcBef>
                <a:spcPct val="0"/>
              </a:spcBef>
              <a:spcAft>
                <a:spcPct val="0"/>
              </a:spcAft>
              <a:defRPr sz="3600">
                <a:solidFill>
                  <a:schemeClr val="bg1"/>
                </a:solidFill>
                <a:latin typeface="Franklin Gothic Medium Cond" pitchFamily="34" charset="0"/>
              </a:defRPr>
            </a:lvl8pPr>
            <a:lvl9pPr marL="1828800" algn="ctr" rtl="0" fontAlgn="base">
              <a:spcBef>
                <a:spcPct val="0"/>
              </a:spcBef>
              <a:spcAft>
                <a:spcPct val="0"/>
              </a:spcAft>
              <a:defRPr sz="3600">
                <a:solidFill>
                  <a:schemeClr val="bg1"/>
                </a:solidFill>
                <a:latin typeface="Franklin Gothic Medium Cond" pitchFamily="34" charset="0"/>
              </a:defRPr>
            </a:lvl9pPr>
          </a:lstStyle>
          <a:p>
            <a:r>
              <a:rPr lang="fr-FR" dirty="0" smtClean="0"/>
              <a:t>Ce que disent les modèles : projections</a:t>
            </a:r>
            <a:endParaRPr lang="fr-FR" dirty="0"/>
          </a:p>
        </p:txBody>
      </p:sp>
      <p:sp>
        <p:nvSpPr>
          <p:cNvPr id="214" name="Rectangle 9"/>
          <p:cNvSpPr>
            <a:spLocks noChangeArrowheads="1"/>
          </p:cNvSpPr>
          <p:nvPr/>
        </p:nvSpPr>
        <p:spPr bwMode="auto">
          <a:xfrm>
            <a:off x="4951808" y="4506305"/>
            <a:ext cx="1282018" cy="523220"/>
          </a:xfrm>
          <a:prstGeom prst="rect">
            <a:avLst/>
          </a:prstGeom>
          <a:noFill/>
          <a:ln w="12700">
            <a:noFill/>
            <a:miter lim="800000"/>
            <a:headEnd type="none" w="sm" len="sm"/>
            <a:tailEnd type="none" w="sm" len="sm"/>
          </a:ln>
        </p:spPr>
        <p:txBody>
          <a:bodyPr wrap="none">
            <a:spAutoFit/>
          </a:bodyPr>
          <a:lstStyle/>
          <a:p>
            <a:pPr eaLnBrk="0" hangingPunct="0"/>
            <a:r>
              <a:rPr lang="en-US" sz="2800" dirty="0">
                <a:solidFill>
                  <a:srgbClr val="002060"/>
                </a:solidFill>
              </a:rPr>
              <a:t>Treat </a:t>
            </a:r>
            <a:r>
              <a:rPr lang="en-US" sz="2800" dirty="0" smtClean="0">
                <a:solidFill>
                  <a:srgbClr val="002060"/>
                </a:solidFill>
              </a:rPr>
              <a:t>all</a:t>
            </a:r>
            <a:endParaRPr lang="en-US" sz="2800" dirty="0">
              <a:solidFill>
                <a:srgbClr val="002060"/>
              </a:solidFill>
            </a:endParaRPr>
          </a:p>
        </p:txBody>
      </p:sp>
      <p:sp>
        <p:nvSpPr>
          <p:cNvPr id="215" name="Text Box 214"/>
          <p:cNvSpPr txBox="1">
            <a:spLocks noChangeArrowheads="1"/>
          </p:cNvSpPr>
          <p:nvPr/>
        </p:nvSpPr>
        <p:spPr bwMode="auto">
          <a:xfrm>
            <a:off x="1078480" y="5991654"/>
            <a:ext cx="7921625" cy="463846"/>
          </a:xfrm>
          <a:prstGeom prst="rect">
            <a:avLst/>
          </a:prstGeom>
          <a:solidFill>
            <a:schemeClr val="bg1"/>
          </a:solidFill>
          <a:ln w="63500">
            <a:noFill/>
            <a:miter lim="800000"/>
            <a:headEnd/>
            <a:tailEnd/>
          </a:ln>
        </p:spPr>
        <p:txBody>
          <a:bodyPr lIns="90000" tIns="46800" rIns="90000" bIns="46800">
            <a:spAutoFit/>
          </a:bodyPr>
          <a:lstStyle/>
          <a:p>
            <a:pPr defTabSz="900113">
              <a:spcBef>
                <a:spcPct val="50000"/>
              </a:spcBef>
              <a:tabLst>
                <a:tab pos="363538" algn="ctr"/>
                <a:tab pos="1074738" algn="ctr"/>
                <a:tab pos="1698625" algn="ctr"/>
                <a:tab pos="2336800" algn="ctr"/>
                <a:tab pos="2960688" algn="ctr"/>
                <a:tab pos="3584575" algn="ctr"/>
                <a:tab pos="4208463" algn="ctr"/>
                <a:tab pos="4848225" algn="ctr"/>
                <a:tab pos="5472113" algn="ctr"/>
                <a:tab pos="6096000" algn="ctr"/>
                <a:tab pos="6719888" algn="ctr"/>
                <a:tab pos="7272338" algn="ctr"/>
              </a:tabLst>
            </a:pPr>
            <a:r>
              <a:rPr lang="fr-CH" sz="2400" dirty="0"/>
              <a:t>	2006	10	14	18	22	26	30	34	38	42		2050</a:t>
            </a:r>
            <a:endParaRPr lang="de-DE" sz="2400" dirty="0"/>
          </a:p>
        </p:txBody>
      </p:sp>
    </p:spTree>
    <p:extLst>
      <p:ext uri="{BB962C8B-B14F-4D97-AF65-F5344CB8AC3E}">
        <p14:creationId xmlns:p14="http://schemas.microsoft.com/office/powerpoint/2010/main" val="62186188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l="11227" r="1875" b="23317"/>
          <a:stretch>
            <a:fillRect/>
          </a:stretch>
        </p:blipFill>
        <p:spPr bwMode="auto">
          <a:xfrm>
            <a:off x="611188" y="1125538"/>
            <a:ext cx="8857356" cy="5255790"/>
          </a:xfrm>
          <a:prstGeom prst="rect">
            <a:avLst/>
          </a:prstGeom>
          <a:noFill/>
          <a:ln w="9525">
            <a:noFill/>
            <a:miter lim="800000"/>
            <a:headEnd/>
            <a:tailEnd/>
          </a:ln>
        </p:spPr>
      </p:pic>
      <p:sp>
        <p:nvSpPr>
          <p:cNvPr id="21510" name="Oval 6"/>
          <p:cNvSpPr>
            <a:spLocks noChangeArrowheads="1"/>
          </p:cNvSpPr>
          <p:nvPr/>
        </p:nvSpPr>
        <p:spPr bwMode="auto">
          <a:xfrm>
            <a:off x="1273673" y="3501008"/>
            <a:ext cx="1872208" cy="1433967"/>
          </a:xfrm>
          <a:prstGeom prst="ellipse">
            <a:avLst/>
          </a:prstGeom>
          <a:solidFill>
            <a:srgbClr val="008000">
              <a:alpha val="20000"/>
            </a:srgbClr>
          </a:solidFill>
          <a:ln w="63500">
            <a:solidFill>
              <a:srgbClr val="008000"/>
            </a:solidFill>
            <a:round/>
            <a:headEnd/>
            <a:tailEnd/>
          </a:ln>
        </p:spPr>
        <p:txBody>
          <a:bodyPr wrap="square" lIns="90000" tIns="46800" rIns="90000" bIns="46800" anchor="ctr">
            <a:spAutoFit/>
          </a:bodyPr>
          <a:lstStyle/>
          <a:p>
            <a:endParaRPr lang="en-US" sz="2000">
              <a:solidFill>
                <a:schemeClr val="bg2"/>
              </a:solidFill>
            </a:endParaRPr>
          </a:p>
        </p:txBody>
      </p:sp>
      <p:sp>
        <p:nvSpPr>
          <p:cNvPr id="21512" name="Oval 8"/>
          <p:cNvSpPr>
            <a:spLocks noChangeArrowheads="1"/>
          </p:cNvSpPr>
          <p:nvPr/>
        </p:nvSpPr>
        <p:spPr bwMode="auto">
          <a:xfrm>
            <a:off x="6731546" y="2420888"/>
            <a:ext cx="2412454" cy="2961060"/>
          </a:xfrm>
          <a:prstGeom prst="ellipse">
            <a:avLst/>
          </a:prstGeom>
          <a:solidFill>
            <a:srgbClr val="008000">
              <a:alpha val="20000"/>
            </a:srgbClr>
          </a:solidFill>
          <a:ln w="63500">
            <a:solidFill>
              <a:srgbClr val="008000"/>
            </a:solidFill>
            <a:round/>
            <a:headEnd/>
            <a:tailEnd/>
          </a:ln>
        </p:spPr>
        <p:txBody>
          <a:bodyPr wrap="square" lIns="90000" tIns="46800" rIns="90000" bIns="46800" anchor="ctr">
            <a:spAutoFit/>
          </a:bodyPr>
          <a:lstStyle/>
          <a:p>
            <a:endParaRPr lang="en-US" sz="2000">
              <a:solidFill>
                <a:schemeClr val="bg2"/>
              </a:solidFill>
            </a:endParaRPr>
          </a:p>
        </p:txBody>
      </p:sp>
      <p:sp>
        <p:nvSpPr>
          <p:cNvPr id="21514" name="Rectangle 10"/>
          <p:cNvSpPr>
            <a:spLocks noChangeArrowheads="1"/>
          </p:cNvSpPr>
          <p:nvPr/>
        </p:nvSpPr>
        <p:spPr bwMode="auto">
          <a:xfrm>
            <a:off x="287337" y="6223577"/>
            <a:ext cx="8569325" cy="549275"/>
          </a:xfrm>
          <a:prstGeom prst="rect">
            <a:avLst/>
          </a:prstGeom>
          <a:noFill/>
          <a:ln w="12700">
            <a:noFill/>
            <a:miter lim="800000"/>
            <a:headEnd/>
            <a:tailEnd/>
          </a:ln>
        </p:spPr>
        <p:txBody>
          <a:bodyPr lIns="0" tIns="0" rIns="0" bIns="0">
            <a:spAutoFit/>
          </a:bodyPr>
          <a:lstStyle/>
          <a:p>
            <a:pPr marL="261938" indent="-261938" algn="r"/>
            <a:r>
              <a:rPr lang="en-US" sz="1800" i="1" dirty="0">
                <a:solidFill>
                  <a:schemeClr val="tx2">
                    <a:lumMod val="75000"/>
                  </a:schemeClr>
                </a:solidFill>
              </a:rPr>
              <a:t>Lima VD et al. JID 2008</a:t>
            </a:r>
          </a:p>
          <a:p>
            <a:pPr marL="261938" indent="-261938" algn="r"/>
            <a:r>
              <a:rPr lang="en-US" sz="1800" i="1" dirty="0">
                <a:solidFill>
                  <a:schemeClr val="tx2">
                    <a:lumMod val="75000"/>
                  </a:schemeClr>
                </a:solidFill>
              </a:rPr>
              <a:t>Hogg et al. Unpublished, 2006</a:t>
            </a:r>
          </a:p>
        </p:txBody>
      </p:sp>
      <p:sp>
        <p:nvSpPr>
          <p:cNvPr id="11" name="Titre 1"/>
          <p:cNvSpPr txBox="1">
            <a:spLocks/>
          </p:cNvSpPr>
          <p:nvPr/>
        </p:nvSpPr>
        <p:spPr bwMode="auto">
          <a:xfrm>
            <a:off x="1195154" y="0"/>
            <a:ext cx="802798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bg1"/>
                </a:solidFill>
                <a:latin typeface="+mj-lt"/>
                <a:ea typeface="+mj-ea"/>
                <a:cs typeface="+mj-cs"/>
              </a:defRPr>
            </a:lvl1pPr>
            <a:lvl2pPr algn="ctr" rtl="0" fontAlgn="base">
              <a:spcBef>
                <a:spcPct val="0"/>
              </a:spcBef>
              <a:spcAft>
                <a:spcPct val="0"/>
              </a:spcAft>
              <a:defRPr sz="3600">
                <a:solidFill>
                  <a:schemeClr val="bg1"/>
                </a:solidFill>
                <a:latin typeface="Franklin Gothic Medium Cond" pitchFamily="34" charset="0"/>
              </a:defRPr>
            </a:lvl2pPr>
            <a:lvl3pPr algn="ctr" rtl="0" fontAlgn="base">
              <a:spcBef>
                <a:spcPct val="0"/>
              </a:spcBef>
              <a:spcAft>
                <a:spcPct val="0"/>
              </a:spcAft>
              <a:defRPr sz="3600">
                <a:solidFill>
                  <a:schemeClr val="bg1"/>
                </a:solidFill>
                <a:latin typeface="Franklin Gothic Medium Cond" pitchFamily="34" charset="0"/>
              </a:defRPr>
            </a:lvl3pPr>
            <a:lvl4pPr algn="ctr" rtl="0" fontAlgn="base">
              <a:spcBef>
                <a:spcPct val="0"/>
              </a:spcBef>
              <a:spcAft>
                <a:spcPct val="0"/>
              </a:spcAft>
              <a:defRPr sz="3600">
                <a:solidFill>
                  <a:schemeClr val="bg1"/>
                </a:solidFill>
                <a:latin typeface="Franklin Gothic Medium Cond" pitchFamily="34" charset="0"/>
              </a:defRPr>
            </a:lvl4pPr>
            <a:lvl5pPr algn="ctr" rtl="0" fontAlgn="base">
              <a:spcBef>
                <a:spcPct val="0"/>
              </a:spcBef>
              <a:spcAft>
                <a:spcPct val="0"/>
              </a:spcAft>
              <a:defRPr sz="3600">
                <a:solidFill>
                  <a:schemeClr val="bg1"/>
                </a:solidFill>
                <a:latin typeface="Franklin Gothic Medium Cond" pitchFamily="34" charset="0"/>
              </a:defRPr>
            </a:lvl5pPr>
            <a:lvl6pPr marL="457200" algn="ctr" rtl="0" fontAlgn="base">
              <a:spcBef>
                <a:spcPct val="0"/>
              </a:spcBef>
              <a:spcAft>
                <a:spcPct val="0"/>
              </a:spcAft>
              <a:defRPr sz="3600">
                <a:solidFill>
                  <a:schemeClr val="bg1"/>
                </a:solidFill>
                <a:latin typeface="Franklin Gothic Medium Cond" pitchFamily="34" charset="0"/>
              </a:defRPr>
            </a:lvl6pPr>
            <a:lvl7pPr marL="914400" algn="ctr" rtl="0" fontAlgn="base">
              <a:spcBef>
                <a:spcPct val="0"/>
              </a:spcBef>
              <a:spcAft>
                <a:spcPct val="0"/>
              </a:spcAft>
              <a:defRPr sz="3600">
                <a:solidFill>
                  <a:schemeClr val="bg1"/>
                </a:solidFill>
                <a:latin typeface="Franklin Gothic Medium Cond" pitchFamily="34" charset="0"/>
              </a:defRPr>
            </a:lvl7pPr>
            <a:lvl8pPr marL="1371600" algn="ctr" rtl="0" fontAlgn="base">
              <a:spcBef>
                <a:spcPct val="0"/>
              </a:spcBef>
              <a:spcAft>
                <a:spcPct val="0"/>
              </a:spcAft>
              <a:defRPr sz="3600">
                <a:solidFill>
                  <a:schemeClr val="bg1"/>
                </a:solidFill>
                <a:latin typeface="Franklin Gothic Medium Cond" pitchFamily="34" charset="0"/>
              </a:defRPr>
            </a:lvl8pPr>
            <a:lvl9pPr marL="1828800" algn="ctr" rtl="0" fontAlgn="base">
              <a:spcBef>
                <a:spcPct val="0"/>
              </a:spcBef>
              <a:spcAft>
                <a:spcPct val="0"/>
              </a:spcAft>
              <a:defRPr sz="3600">
                <a:solidFill>
                  <a:schemeClr val="bg1"/>
                </a:solidFill>
                <a:latin typeface="Franklin Gothic Medium Cond" pitchFamily="34" charset="0"/>
              </a:defRPr>
            </a:lvl9pPr>
          </a:lstStyle>
          <a:p>
            <a:r>
              <a:rPr lang="fr-FR" dirty="0" smtClean="0"/>
              <a:t>Ce que disent les modèles : coût</a:t>
            </a:r>
          </a:p>
        </p:txBody>
      </p:sp>
      <p:sp>
        <p:nvSpPr>
          <p:cNvPr id="12" name="Text Box 214"/>
          <p:cNvSpPr txBox="1">
            <a:spLocks noChangeArrowheads="1"/>
          </p:cNvSpPr>
          <p:nvPr/>
        </p:nvSpPr>
        <p:spPr bwMode="auto">
          <a:xfrm>
            <a:off x="971601" y="5733256"/>
            <a:ext cx="8251540" cy="463846"/>
          </a:xfrm>
          <a:prstGeom prst="rect">
            <a:avLst/>
          </a:prstGeom>
          <a:solidFill>
            <a:schemeClr val="bg1"/>
          </a:solidFill>
          <a:ln w="63500">
            <a:noFill/>
            <a:miter lim="800000"/>
            <a:headEnd/>
            <a:tailEnd/>
          </a:ln>
        </p:spPr>
        <p:txBody>
          <a:bodyPr wrap="square" lIns="90000" tIns="46800" rIns="90000" bIns="46800">
            <a:spAutoFit/>
          </a:bodyPr>
          <a:lstStyle/>
          <a:p>
            <a:pPr defTabSz="900113">
              <a:spcBef>
                <a:spcPct val="50000"/>
              </a:spcBef>
              <a:tabLst>
                <a:tab pos="363538" algn="ctr"/>
                <a:tab pos="1074738" algn="ctr"/>
                <a:tab pos="1698625" algn="ctr"/>
                <a:tab pos="2336800" algn="ctr"/>
                <a:tab pos="2960688" algn="ctr"/>
                <a:tab pos="3584575" algn="ctr"/>
                <a:tab pos="4208463" algn="ctr"/>
                <a:tab pos="4848225" algn="ctr"/>
                <a:tab pos="5472113" algn="ctr"/>
                <a:tab pos="6096000" algn="ctr"/>
                <a:tab pos="6719888" algn="ctr"/>
                <a:tab pos="7272338" algn="ctr"/>
              </a:tabLst>
            </a:pPr>
            <a:r>
              <a:rPr lang="fr-CH" sz="2400" dirty="0"/>
              <a:t>	2006	10	14	18	22	26	30	34	38	42		2050</a:t>
            </a:r>
            <a:endParaRPr lang="de-DE" sz="2400" dirty="0"/>
          </a:p>
        </p:txBody>
      </p:sp>
      <p:sp>
        <p:nvSpPr>
          <p:cNvPr id="13" name="Rectangle 9"/>
          <p:cNvSpPr>
            <a:spLocks noChangeArrowheads="1"/>
          </p:cNvSpPr>
          <p:nvPr/>
        </p:nvSpPr>
        <p:spPr bwMode="auto">
          <a:xfrm>
            <a:off x="4619592" y="3003705"/>
            <a:ext cx="1548116" cy="523220"/>
          </a:xfrm>
          <a:prstGeom prst="rect">
            <a:avLst/>
          </a:prstGeom>
          <a:noFill/>
          <a:ln w="12700">
            <a:noFill/>
            <a:miter lim="800000"/>
            <a:headEnd type="none" w="sm" len="sm"/>
            <a:tailEnd type="none" w="sm" len="sm"/>
          </a:ln>
        </p:spPr>
        <p:txBody>
          <a:bodyPr wrap="none">
            <a:spAutoFit/>
          </a:bodyPr>
          <a:lstStyle/>
          <a:p>
            <a:pPr eaLnBrk="0" hangingPunct="0"/>
            <a:r>
              <a:rPr lang="en-US" sz="2800" dirty="0">
                <a:solidFill>
                  <a:srgbClr val="FF8000"/>
                </a:solidFill>
              </a:rPr>
              <a:t>Treat 30%</a:t>
            </a:r>
          </a:p>
        </p:txBody>
      </p:sp>
      <p:sp>
        <p:nvSpPr>
          <p:cNvPr id="14" name="Rectangle 9"/>
          <p:cNvSpPr>
            <a:spLocks noChangeArrowheads="1"/>
          </p:cNvSpPr>
          <p:nvPr/>
        </p:nvSpPr>
        <p:spPr bwMode="auto">
          <a:xfrm>
            <a:off x="4947645" y="5120338"/>
            <a:ext cx="1282018" cy="523220"/>
          </a:xfrm>
          <a:prstGeom prst="rect">
            <a:avLst/>
          </a:prstGeom>
          <a:noFill/>
          <a:ln w="12700">
            <a:noFill/>
            <a:miter lim="800000"/>
            <a:headEnd type="none" w="sm" len="sm"/>
            <a:tailEnd type="none" w="sm" len="sm"/>
          </a:ln>
        </p:spPr>
        <p:txBody>
          <a:bodyPr wrap="none">
            <a:spAutoFit/>
          </a:bodyPr>
          <a:lstStyle/>
          <a:p>
            <a:pPr eaLnBrk="0" hangingPunct="0"/>
            <a:r>
              <a:rPr lang="en-US" sz="2800" dirty="0">
                <a:solidFill>
                  <a:srgbClr val="002060"/>
                </a:solidFill>
              </a:rPr>
              <a:t>Treat </a:t>
            </a:r>
            <a:r>
              <a:rPr lang="en-US" sz="2800" dirty="0" smtClean="0">
                <a:solidFill>
                  <a:srgbClr val="002060"/>
                </a:solidFill>
              </a:rPr>
              <a:t>all</a:t>
            </a:r>
            <a:endParaRPr lang="en-US" sz="2800" dirty="0">
              <a:solidFill>
                <a:srgbClr val="002060"/>
              </a:solidFill>
            </a:endParaRPr>
          </a:p>
        </p:txBody>
      </p:sp>
      <p:sp>
        <p:nvSpPr>
          <p:cNvPr id="15" name="Rectangle 9"/>
          <p:cNvSpPr>
            <a:spLocks noChangeArrowheads="1"/>
          </p:cNvSpPr>
          <p:nvPr/>
        </p:nvSpPr>
        <p:spPr bwMode="auto">
          <a:xfrm>
            <a:off x="0" y="914472"/>
            <a:ext cx="1462260" cy="523220"/>
          </a:xfrm>
          <a:prstGeom prst="rect">
            <a:avLst/>
          </a:prstGeom>
          <a:noFill/>
          <a:ln w="12700">
            <a:noFill/>
            <a:miter lim="800000"/>
            <a:headEnd type="none" w="sm" len="sm"/>
            <a:tailEnd type="none" w="sm" len="sm"/>
          </a:ln>
        </p:spPr>
        <p:txBody>
          <a:bodyPr wrap="none">
            <a:spAutoFit/>
          </a:bodyPr>
          <a:lstStyle/>
          <a:p>
            <a:pPr eaLnBrk="0" hangingPunct="0"/>
            <a:r>
              <a:rPr lang="en-US" sz="2800" dirty="0" smtClean="0"/>
              <a:t>Billions $</a:t>
            </a:r>
            <a:endParaRPr lang="en-US" sz="2800" dirty="0"/>
          </a:p>
        </p:txBody>
      </p:sp>
      <p:sp>
        <p:nvSpPr>
          <p:cNvPr id="16" name="Rectangle 9"/>
          <p:cNvSpPr>
            <a:spLocks noChangeArrowheads="1"/>
          </p:cNvSpPr>
          <p:nvPr/>
        </p:nvSpPr>
        <p:spPr bwMode="auto">
          <a:xfrm>
            <a:off x="1335160" y="2680749"/>
            <a:ext cx="2534476" cy="523220"/>
          </a:xfrm>
          <a:prstGeom prst="rect">
            <a:avLst/>
          </a:prstGeom>
          <a:noFill/>
          <a:ln w="12700">
            <a:noFill/>
            <a:miter lim="800000"/>
            <a:headEnd type="none" w="sm" len="sm"/>
            <a:tailEnd type="none" w="sm" len="sm"/>
          </a:ln>
        </p:spPr>
        <p:txBody>
          <a:bodyPr wrap="none">
            <a:spAutoFit/>
          </a:bodyPr>
          <a:lstStyle/>
          <a:p>
            <a:pPr eaLnBrk="0" hangingPunct="0"/>
            <a:r>
              <a:rPr lang="en-US" sz="2800" dirty="0" smtClean="0">
                <a:solidFill>
                  <a:srgbClr val="006600"/>
                </a:solidFill>
              </a:rPr>
              <a:t>Small investment</a:t>
            </a:r>
            <a:endParaRPr lang="en-US" sz="2800" dirty="0">
              <a:solidFill>
                <a:srgbClr val="006600"/>
              </a:solidFill>
            </a:endParaRPr>
          </a:p>
        </p:txBody>
      </p:sp>
      <p:sp>
        <p:nvSpPr>
          <p:cNvPr id="17" name="Rectangle 9"/>
          <p:cNvSpPr>
            <a:spLocks noChangeArrowheads="1"/>
          </p:cNvSpPr>
          <p:nvPr/>
        </p:nvSpPr>
        <p:spPr bwMode="auto">
          <a:xfrm>
            <a:off x="6731546" y="1556792"/>
            <a:ext cx="2033505" cy="523220"/>
          </a:xfrm>
          <a:prstGeom prst="rect">
            <a:avLst/>
          </a:prstGeom>
          <a:noFill/>
          <a:ln w="12700">
            <a:noFill/>
            <a:miter lim="800000"/>
            <a:headEnd type="none" w="sm" len="sm"/>
            <a:tailEnd type="none" w="sm" len="sm"/>
          </a:ln>
        </p:spPr>
        <p:txBody>
          <a:bodyPr wrap="none">
            <a:spAutoFit/>
          </a:bodyPr>
          <a:lstStyle/>
          <a:p>
            <a:pPr eaLnBrk="0" hangingPunct="0"/>
            <a:r>
              <a:rPr lang="en-US" sz="2800" dirty="0" smtClean="0">
                <a:solidFill>
                  <a:srgbClr val="006600"/>
                </a:solidFill>
              </a:rPr>
              <a:t>Great savings</a:t>
            </a:r>
            <a:endParaRPr lang="en-US" sz="2800" dirty="0">
              <a:solidFill>
                <a:srgbClr val="006600"/>
              </a:solidFill>
            </a:endParaRPr>
          </a:p>
        </p:txBody>
      </p:sp>
    </p:spTree>
    <p:extLst>
      <p:ext uri="{BB962C8B-B14F-4D97-AF65-F5344CB8AC3E}">
        <p14:creationId xmlns:p14="http://schemas.microsoft.com/office/powerpoint/2010/main" val="298094353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Essais cliniques randomisés :</a:t>
            </a:r>
            <a:br>
              <a:rPr lang="fr-FR" sz="3200" dirty="0" smtClean="0"/>
            </a:br>
            <a:r>
              <a:rPr lang="fr-FR" sz="3200" dirty="0" smtClean="0"/>
              <a:t>exemple de HPTN 052</a:t>
            </a:r>
            <a:endParaRPr lang="fr-FR" sz="3200"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29</a:t>
            </a:fld>
            <a:endParaRPr lang="fr-F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08" y="1155473"/>
            <a:ext cx="9913144" cy="492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86028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Indicateurs de base</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326487544"/>
              </p:ext>
            </p:extLst>
          </p:nvPr>
        </p:nvGraphicFramePr>
        <p:xfrm>
          <a:off x="179512" y="1268760"/>
          <a:ext cx="8785225" cy="2476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3</a:t>
            </a:fld>
            <a:endParaRPr lang="fr-FR"/>
          </a:p>
        </p:txBody>
      </p:sp>
      <p:sp>
        <p:nvSpPr>
          <p:cNvPr id="7" name="ZoneTexte 6"/>
          <p:cNvSpPr txBox="1"/>
          <p:nvPr/>
        </p:nvSpPr>
        <p:spPr>
          <a:xfrm>
            <a:off x="2555776" y="4509120"/>
            <a:ext cx="184731" cy="369332"/>
          </a:xfrm>
          <a:prstGeom prst="rect">
            <a:avLst/>
          </a:prstGeom>
          <a:noFill/>
        </p:spPr>
        <p:txBody>
          <a:bodyPr wrap="none" rtlCol="0">
            <a:spAutoFit/>
          </a:bodyPr>
          <a:lstStyle/>
          <a:p>
            <a:endParaRPr lang="fr-FR" dirty="0"/>
          </a:p>
        </p:txBody>
      </p:sp>
      <mc:AlternateContent xmlns:mc="http://schemas.openxmlformats.org/markup-compatibility/2006" xmlns:a14="http://schemas.microsoft.com/office/drawing/2010/main">
        <mc:Choice Requires="a14">
          <p:sp>
            <p:nvSpPr>
              <p:cNvPr id="8" name="ZoneTexte 7"/>
              <p:cNvSpPr txBox="1"/>
              <p:nvPr/>
            </p:nvSpPr>
            <p:spPr>
              <a:xfrm>
                <a:off x="251520" y="5085184"/>
                <a:ext cx="856895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3200" b="0" i="1" smtClean="0">
                          <a:latin typeface="Cambria Math"/>
                        </a:rPr>
                        <m:t>𝑝𝑟</m:t>
                      </m:r>
                      <m:r>
                        <a:rPr lang="fr-FR" sz="3200" b="0" i="1" smtClean="0">
                          <a:latin typeface="Cambria Math"/>
                        </a:rPr>
                        <m:t>é</m:t>
                      </m:r>
                      <m:r>
                        <a:rPr lang="fr-FR" sz="3200" b="0" i="1" smtClean="0">
                          <a:latin typeface="Cambria Math"/>
                        </a:rPr>
                        <m:t>𝑣𝑎𝑙𝑒𝑛𝑐𝑒</m:t>
                      </m:r>
                      <m:r>
                        <a:rPr lang="fr-FR" sz="3200" b="0" i="1" smtClean="0">
                          <a:latin typeface="Cambria Math"/>
                        </a:rPr>
                        <m:t>=</m:t>
                      </m:r>
                      <m:r>
                        <a:rPr lang="fr-FR" sz="3200" b="0" i="1" smtClean="0">
                          <a:latin typeface="Cambria Math"/>
                        </a:rPr>
                        <m:t>𝑖𝑛𝑐𝑖𝑑𝑒𝑛𝑐𝑒</m:t>
                      </m:r>
                      <m:r>
                        <a:rPr lang="fr-FR" sz="3200" b="0" i="1" smtClean="0">
                          <a:latin typeface="Cambria Math"/>
                        </a:rPr>
                        <m:t> ×</m:t>
                      </m:r>
                      <m:r>
                        <a:rPr lang="fr-FR" sz="3200" b="0" i="1" smtClean="0">
                          <a:latin typeface="Cambria Math"/>
                          <a:ea typeface="Cambria Math"/>
                        </a:rPr>
                        <m:t>𝑑𝑢𝑟</m:t>
                      </m:r>
                      <m:r>
                        <a:rPr lang="fr-FR" sz="3200" b="0" i="1" smtClean="0">
                          <a:latin typeface="Cambria Math"/>
                          <a:ea typeface="Cambria Math"/>
                        </a:rPr>
                        <m:t>é</m:t>
                      </m:r>
                      <m:r>
                        <a:rPr lang="fr-FR" sz="3200" b="0" i="1" smtClean="0">
                          <a:latin typeface="Cambria Math"/>
                          <a:ea typeface="Cambria Math"/>
                        </a:rPr>
                        <m:t>𝑒</m:t>
                      </m:r>
                    </m:oMath>
                  </m:oMathPara>
                </a14:m>
                <a:endParaRPr lang="fr-FR" sz="3200" dirty="0"/>
              </a:p>
            </p:txBody>
          </p:sp>
        </mc:Choice>
        <mc:Fallback xmlns="">
          <p:sp>
            <p:nvSpPr>
              <p:cNvPr id="8" name="ZoneTexte 7"/>
              <p:cNvSpPr txBox="1">
                <a:spLocks noRot="1" noChangeAspect="1" noMove="1" noResize="1" noEditPoints="1" noAdjustHandles="1" noChangeArrowheads="1" noChangeShapeType="1" noTextEdit="1"/>
              </p:cNvSpPr>
              <p:nvPr/>
            </p:nvSpPr>
            <p:spPr>
              <a:xfrm>
                <a:off x="251520" y="5085184"/>
                <a:ext cx="8568951" cy="584775"/>
              </a:xfrm>
              <a:prstGeom prst="rect">
                <a:avLst/>
              </a:prstGeom>
              <a:blipFill rotWithShape="1">
                <a:blip r:embed="rId7"/>
                <a:stretch>
                  <a:fillRect/>
                </a:stretch>
              </a:blipFill>
            </p:spPr>
            <p:txBody>
              <a:bodyPr/>
              <a:lstStyle/>
              <a:p>
                <a:r>
                  <a:rPr lang="fr-FR">
                    <a:noFill/>
                  </a:rPr>
                  <a:t> </a:t>
                </a:r>
              </a:p>
            </p:txBody>
          </p:sp>
        </mc:Fallback>
      </mc:AlternateContent>
      <p:sp>
        <p:nvSpPr>
          <p:cNvPr id="9" name="ZoneTexte 8"/>
          <p:cNvSpPr txBox="1"/>
          <p:nvPr/>
        </p:nvSpPr>
        <p:spPr>
          <a:xfrm>
            <a:off x="1950190" y="4370619"/>
            <a:ext cx="5171609" cy="523220"/>
          </a:xfrm>
          <a:prstGeom prst="rect">
            <a:avLst/>
          </a:prstGeom>
          <a:noFill/>
        </p:spPr>
        <p:txBody>
          <a:bodyPr wrap="none" rtlCol="0">
            <a:spAutoFit/>
          </a:bodyPr>
          <a:lstStyle/>
          <a:p>
            <a:r>
              <a:rPr lang="fr-FR" sz="2800" b="1" i="1" dirty="0" smtClean="0">
                <a:latin typeface="+mn-lt"/>
              </a:rPr>
              <a:t>À incidence et durée constante, </a:t>
            </a:r>
            <a:endParaRPr lang="fr-FR" sz="2800" b="1" i="1" dirty="0">
              <a:latin typeface="+mn-lt"/>
            </a:endParaRPr>
          </a:p>
        </p:txBody>
      </p:sp>
    </p:spTree>
    <p:extLst>
      <p:ext uri="{BB962C8B-B14F-4D97-AF65-F5344CB8AC3E}">
        <p14:creationId xmlns:p14="http://schemas.microsoft.com/office/powerpoint/2010/main" val="97808463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a:t>Essais cliniques randomisés :</a:t>
            </a:r>
            <a:br>
              <a:rPr lang="fr-FR" sz="3200" dirty="0"/>
            </a:br>
            <a:r>
              <a:rPr lang="fr-FR" sz="3200" dirty="0"/>
              <a:t>exemple de HPTN 052</a:t>
            </a:r>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30</a:t>
            </a:fld>
            <a:endParaRPr lang="fr-F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83" r="28747"/>
          <a:stretch/>
        </p:blipFill>
        <p:spPr bwMode="auto">
          <a:xfrm>
            <a:off x="107504" y="970597"/>
            <a:ext cx="6264696" cy="592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51520" y="1916832"/>
            <a:ext cx="6120680" cy="216024"/>
          </a:xfrm>
          <a:prstGeom prst="rect">
            <a:avLst/>
          </a:prstGeom>
          <a:solidFill>
            <a:schemeClr val="accent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763688" y="4797152"/>
            <a:ext cx="4611370" cy="216024"/>
          </a:xfrm>
          <a:prstGeom prst="rect">
            <a:avLst/>
          </a:prstGeom>
          <a:solidFill>
            <a:schemeClr val="accent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51520" y="2132856"/>
            <a:ext cx="2592288" cy="216024"/>
          </a:xfrm>
          <a:prstGeom prst="rect">
            <a:avLst/>
          </a:prstGeom>
          <a:solidFill>
            <a:schemeClr val="accent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54378" y="5013176"/>
            <a:ext cx="4749670" cy="216024"/>
          </a:xfrm>
          <a:prstGeom prst="rect">
            <a:avLst/>
          </a:prstGeom>
          <a:solidFill>
            <a:schemeClr val="accent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254253" y="2780928"/>
            <a:ext cx="6120680" cy="216024"/>
          </a:xfrm>
          <a:prstGeom prst="rect">
            <a:avLst/>
          </a:prstGeom>
          <a:solidFill>
            <a:schemeClr val="accent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6588224" y="1772816"/>
            <a:ext cx="2448273" cy="3785652"/>
          </a:xfrm>
          <a:prstGeom prst="rect">
            <a:avLst/>
          </a:prstGeom>
          <a:noFill/>
        </p:spPr>
        <p:txBody>
          <a:bodyPr wrap="square" rtlCol="0">
            <a:spAutoFit/>
          </a:bodyPr>
          <a:lstStyle/>
          <a:p>
            <a:pPr algn="ctr"/>
            <a:r>
              <a:rPr lang="fr-FR" sz="2400" dirty="0"/>
              <a:t> </a:t>
            </a:r>
            <a:r>
              <a:rPr lang="fr-FR" sz="2400" dirty="0" smtClean="0"/>
              <a:t>Réduction </a:t>
            </a:r>
            <a:r>
              <a:rPr lang="fr-FR" sz="2400" dirty="0"/>
              <a:t>de 96% de la transmission par l’initiation d’un traitement précoce des séropositifs dans ces couples, le résultat étant considéré comme significatif (p≤0,0001).</a:t>
            </a:r>
          </a:p>
        </p:txBody>
      </p:sp>
    </p:spTree>
    <p:extLst>
      <p:ext uri="{BB962C8B-B14F-4D97-AF65-F5344CB8AC3E}">
        <p14:creationId xmlns:p14="http://schemas.microsoft.com/office/powerpoint/2010/main" val="14901865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Limites des approches avant/après</a:t>
            </a:r>
            <a:endParaRPr lang="fr-FR" dirty="0"/>
          </a:p>
        </p:txBody>
      </p:sp>
      <p:sp>
        <p:nvSpPr>
          <p:cNvPr id="3" name="Espace réservé du contenu 2"/>
          <p:cNvSpPr>
            <a:spLocks noGrp="1"/>
          </p:cNvSpPr>
          <p:nvPr>
            <p:ph idx="1"/>
          </p:nvPr>
        </p:nvSpPr>
        <p:spPr/>
        <p:txBody>
          <a:bodyPr/>
          <a:lstStyle/>
          <a:p>
            <a:r>
              <a:rPr lang="fr-FR" sz="3200" dirty="0" smtClean="0"/>
              <a:t>Mesure l’incidence avant et après l’introduction des ART ou avant et après l’extension de l’accès aux ART.</a:t>
            </a:r>
          </a:p>
          <a:p>
            <a:endParaRPr lang="fr-FR" sz="3200" dirty="0" smtClean="0"/>
          </a:p>
          <a:p>
            <a:r>
              <a:rPr lang="fr-FR" sz="3200" i="1" dirty="0" smtClean="0"/>
              <a:t>B après A </a:t>
            </a:r>
            <a:r>
              <a:rPr lang="fr-FR" sz="3200" dirty="0" smtClean="0"/>
              <a:t>n’est pas à égal à </a:t>
            </a:r>
            <a:r>
              <a:rPr lang="fr-FR" sz="3200" i="1" dirty="0" smtClean="0"/>
              <a:t>B est due à A</a:t>
            </a:r>
            <a:endParaRPr lang="fr-FR" sz="3200" i="1"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31</a:t>
            </a:fld>
            <a:endParaRPr lang="fr-FR"/>
          </a:p>
        </p:txBody>
      </p:sp>
    </p:spTree>
    <p:extLst>
      <p:ext uri="{BB962C8B-B14F-4D97-AF65-F5344CB8AC3E}">
        <p14:creationId xmlns:p14="http://schemas.microsoft.com/office/powerpoint/2010/main" val="311634555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Limite des essais cliniques type HPTN 052</a:t>
            </a:r>
            <a:endParaRPr lang="fr-FR" dirty="0"/>
          </a:p>
        </p:txBody>
      </p:sp>
      <p:sp>
        <p:nvSpPr>
          <p:cNvPr id="3" name="Espace réservé du contenu 2"/>
          <p:cNvSpPr>
            <a:spLocks noGrp="1"/>
          </p:cNvSpPr>
          <p:nvPr>
            <p:ph idx="1"/>
          </p:nvPr>
        </p:nvSpPr>
        <p:spPr/>
        <p:txBody>
          <a:bodyPr/>
          <a:lstStyle/>
          <a:p>
            <a:r>
              <a:rPr lang="fr-FR" dirty="0" smtClean="0"/>
              <a:t>L’essai clinique randomisé avec cas témoin est considéré comme le standard d’administration de la preuve en médecine. Mais…</a:t>
            </a:r>
          </a:p>
          <a:p>
            <a:endParaRPr lang="fr-FR" dirty="0"/>
          </a:p>
          <a:p>
            <a:pPr lvl="1"/>
            <a:r>
              <a:rPr lang="fr-FR" dirty="0" smtClean="0"/>
              <a:t>Les couples </a:t>
            </a:r>
            <a:r>
              <a:rPr lang="fr-FR" dirty="0" err="1" smtClean="0"/>
              <a:t>sérodiscordants</a:t>
            </a:r>
            <a:r>
              <a:rPr lang="fr-FR" dirty="0" smtClean="0"/>
              <a:t> ne sont qu’une partie du problème.</a:t>
            </a:r>
          </a:p>
          <a:p>
            <a:pPr lvl="1"/>
            <a:endParaRPr lang="fr-FR" dirty="0" smtClean="0"/>
          </a:p>
          <a:p>
            <a:pPr lvl="1"/>
            <a:r>
              <a:rPr lang="fr-FR" dirty="0" smtClean="0"/>
              <a:t>Ce qui marche au niveau individuel ne fonctionne pas forcément au niveau populationnel.</a:t>
            </a:r>
          </a:p>
          <a:p>
            <a:pPr lvl="1"/>
            <a:endParaRPr lang="fr-FR" dirty="0"/>
          </a:p>
          <a:p>
            <a:pPr lvl="1"/>
            <a:r>
              <a:rPr lang="fr-FR" dirty="0" smtClean="0"/>
              <a:t>En population générale, il n’est pas possible de procéder à une randomisation des individus : cela nécessiterait un suivi individuel exhaustif et un dépistage de tous les partenaires sexuels.</a:t>
            </a:r>
            <a:endParaRPr lang="fr-FR"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32</a:t>
            </a:fld>
            <a:endParaRPr lang="fr-FR"/>
          </a:p>
        </p:txBody>
      </p:sp>
    </p:spTree>
    <p:extLst>
      <p:ext uri="{BB962C8B-B14F-4D97-AF65-F5344CB8AC3E}">
        <p14:creationId xmlns:p14="http://schemas.microsoft.com/office/powerpoint/2010/main" val="116139984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L’essai TasP  (ANRS 12249)</a:t>
            </a:r>
            <a:endParaRPr lang="fr-FR"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33</a:t>
            </a:fld>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6244" y="1124744"/>
            <a:ext cx="4824536" cy="2769284"/>
          </a:xfrm>
          <a:prstGeom prst="rect">
            <a:avLst/>
          </a:prstGeom>
        </p:spPr>
      </p:pic>
      <p:sp>
        <p:nvSpPr>
          <p:cNvPr id="8" name="ZoneTexte 7"/>
          <p:cNvSpPr txBox="1"/>
          <p:nvPr/>
        </p:nvSpPr>
        <p:spPr>
          <a:xfrm>
            <a:off x="2076573" y="4005064"/>
            <a:ext cx="5064207" cy="584775"/>
          </a:xfrm>
          <a:prstGeom prst="rect">
            <a:avLst/>
          </a:prstGeom>
          <a:noFill/>
        </p:spPr>
        <p:txBody>
          <a:bodyPr wrap="none" rtlCol="0">
            <a:spAutoFit/>
          </a:bodyPr>
          <a:lstStyle/>
          <a:p>
            <a:r>
              <a:rPr lang="fr-FR" sz="3200" b="1" i="1" dirty="0" smtClean="0">
                <a:latin typeface="+mn-lt"/>
              </a:rPr>
              <a:t>A cluster-</a:t>
            </a:r>
            <a:r>
              <a:rPr lang="fr-FR" sz="3200" b="1" i="1" dirty="0" err="1" smtClean="0">
                <a:latin typeface="+mn-lt"/>
              </a:rPr>
              <a:t>randomized</a:t>
            </a:r>
            <a:r>
              <a:rPr lang="fr-FR" sz="3200" b="1" i="1" dirty="0" smtClean="0">
                <a:latin typeface="+mn-lt"/>
              </a:rPr>
              <a:t> trial</a:t>
            </a:r>
            <a:endParaRPr lang="fr-FR" sz="3200" b="1" i="1" dirty="0">
              <a:latin typeface="+mn-lt"/>
            </a:endParaRPr>
          </a:p>
        </p:txBody>
      </p:sp>
      <p:pic>
        <p:nvPicPr>
          <p:cNvPr id="8214"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725144"/>
            <a:ext cx="8496944" cy="198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10177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Hypothèse et Objectif</a:t>
            </a:r>
            <a:endParaRPr lang="fr-FR" dirty="0"/>
          </a:p>
        </p:txBody>
      </p:sp>
      <p:sp>
        <p:nvSpPr>
          <p:cNvPr id="3" name="Espace réservé du contenu 2"/>
          <p:cNvSpPr>
            <a:spLocks noGrp="1"/>
          </p:cNvSpPr>
          <p:nvPr>
            <p:ph idx="1"/>
          </p:nvPr>
        </p:nvSpPr>
        <p:spPr>
          <a:xfrm>
            <a:off x="179388" y="1268760"/>
            <a:ext cx="8785225" cy="5039965"/>
          </a:xfrm>
        </p:spPr>
        <p:txBody>
          <a:bodyPr/>
          <a:lstStyle/>
          <a:p>
            <a:r>
              <a:rPr lang="fr-FR" b="1" dirty="0" smtClean="0"/>
              <a:t>Hypothèse </a:t>
            </a:r>
            <a:r>
              <a:rPr lang="fr-FR" b="1" dirty="0"/>
              <a:t>de recherche : </a:t>
            </a:r>
            <a:r>
              <a:rPr lang="fr-FR" dirty="0"/>
              <a:t>Le dépistage VIH de tous les membres d’une communauté, suivi de la mise sous traitement immédiat de tous, ou quasiment tous, les individus infectés par le VIH, quel que soit leur statut immunologique ou clinique, préviendrait la transmission du VIH et réduirait l’incidence du VIH dans cette population</a:t>
            </a:r>
            <a:r>
              <a:rPr lang="fr-FR" dirty="0" smtClean="0"/>
              <a:t>.</a:t>
            </a:r>
          </a:p>
          <a:p>
            <a:endParaRPr lang="fr-FR" dirty="0"/>
          </a:p>
          <a:p>
            <a:r>
              <a:rPr lang="fr-FR" b="1" dirty="0" smtClean="0"/>
              <a:t>Objectif</a:t>
            </a:r>
            <a:r>
              <a:rPr lang="fr-FR" b="1" dirty="0"/>
              <a:t> : </a:t>
            </a:r>
            <a:r>
              <a:rPr lang="fr-FR" dirty="0"/>
              <a:t>Estimer directement l’impact du traitement ARV initié immédiatement après le diagnostic de l’infection par le VIH et quel que soit le niveau de CD4 des patients non encore éligibles au traitement ARV, sur l’incidence de nouvelles infections VIH dans la population générale de la même région sur 24 mois. </a:t>
            </a:r>
          </a:p>
          <a:p>
            <a:endParaRPr lang="fr-FR"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34</a:t>
            </a:fld>
            <a:endParaRPr lang="fr-FR"/>
          </a:p>
        </p:txBody>
      </p:sp>
    </p:spTree>
    <p:extLst>
      <p:ext uri="{BB962C8B-B14F-4D97-AF65-F5344CB8AC3E}">
        <p14:creationId xmlns:p14="http://schemas.microsoft.com/office/powerpoint/2010/main" val="337949356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err="1" smtClean="0"/>
              <a:t>Africa</a:t>
            </a:r>
            <a:r>
              <a:rPr lang="fr-FR" sz="3200" dirty="0" smtClean="0"/>
              <a:t> Centre for </a:t>
            </a:r>
            <a:r>
              <a:rPr lang="fr-FR" sz="3200" dirty="0" err="1" smtClean="0"/>
              <a:t>Health</a:t>
            </a:r>
            <a:r>
              <a:rPr lang="fr-FR" sz="3200" dirty="0" smtClean="0"/>
              <a:t> </a:t>
            </a:r>
            <a:br>
              <a:rPr lang="fr-FR" sz="3200" dirty="0" smtClean="0"/>
            </a:br>
            <a:r>
              <a:rPr lang="fr-FR" sz="3200" dirty="0" smtClean="0"/>
              <a:t>and Population </a:t>
            </a:r>
            <a:r>
              <a:rPr lang="fr-FR" sz="3200" dirty="0" err="1" smtClean="0"/>
              <a:t>Studies</a:t>
            </a:r>
            <a:endParaRPr lang="fr-FR" sz="3200"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35</a:t>
            </a:fld>
            <a:endParaRPr lang="fr-F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998"/>
          <a:stretch/>
        </p:blipFill>
        <p:spPr bwMode="auto">
          <a:xfrm>
            <a:off x="157163" y="974998"/>
            <a:ext cx="8828087" cy="546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35103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Prévalence du VIH dans la zone d’étude</a:t>
            </a:r>
            <a:endParaRPr lang="fr-FR"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36</a:t>
            </a:fld>
            <a:endParaRPr lang="fr-FR"/>
          </a:p>
        </p:txBody>
      </p:sp>
      <p:pic>
        <p:nvPicPr>
          <p:cNvPr id="6" name="Image 5"/>
          <p:cNvPicPr/>
          <p:nvPr/>
        </p:nvPicPr>
        <p:blipFill rotWithShape="1">
          <a:blip r:embed="rId2">
            <a:extLst>
              <a:ext uri="{28A0092B-C50C-407E-A947-70E740481C1C}">
                <a14:useLocalDpi xmlns:a14="http://schemas.microsoft.com/office/drawing/2010/main" val="0"/>
              </a:ext>
            </a:extLst>
          </a:blip>
          <a:srcRect r="102"/>
          <a:stretch/>
        </p:blipFill>
        <p:spPr bwMode="auto">
          <a:xfrm>
            <a:off x="2055812" y="962601"/>
            <a:ext cx="5468516" cy="56444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750088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randomisation par cluster</a:t>
            </a:r>
            <a:endParaRPr lang="fr-FR"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37</a:t>
            </a:fld>
            <a:endParaRPr lang="fr-FR"/>
          </a:p>
        </p:txBody>
      </p:sp>
      <p:pic>
        <p:nvPicPr>
          <p:cNvPr id="6" name="Image 5" descr="mock randomisation v2"/>
          <p:cNvPicPr/>
          <p:nvPr/>
        </p:nvPicPr>
        <p:blipFill>
          <a:blip r:embed="rId2">
            <a:extLst>
              <a:ext uri="{28A0092B-C50C-407E-A947-70E740481C1C}">
                <a14:useLocalDpi xmlns:a14="http://schemas.microsoft.com/office/drawing/2010/main" val="0"/>
              </a:ext>
            </a:extLst>
          </a:blip>
          <a:srcRect/>
          <a:stretch>
            <a:fillRect/>
          </a:stretch>
        </p:blipFill>
        <p:spPr bwMode="auto">
          <a:xfrm>
            <a:off x="2086318" y="980728"/>
            <a:ext cx="5039995" cy="5625465"/>
          </a:xfrm>
          <a:prstGeom prst="rect">
            <a:avLst/>
          </a:prstGeom>
          <a:noFill/>
          <a:ln>
            <a:noFill/>
          </a:ln>
        </p:spPr>
      </p:pic>
    </p:spTree>
    <p:extLst>
      <p:ext uri="{BB962C8B-B14F-4D97-AF65-F5344CB8AC3E}">
        <p14:creationId xmlns:p14="http://schemas.microsoft.com/office/powerpoint/2010/main" val="150954629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Description de l’essai</a:t>
            </a:r>
            <a:endParaRPr lang="fr-FR" dirty="0"/>
          </a:p>
        </p:txBody>
      </p:sp>
      <p:sp>
        <p:nvSpPr>
          <p:cNvPr id="3" name="Espace réservé du contenu 2"/>
          <p:cNvSpPr>
            <a:spLocks noGrp="1"/>
          </p:cNvSpPr>
          <p:nvPr>
            <p:ph idx="1"/>
          </p:nvPr>
        </p:nvSpPr>
        <p:spPr/>
        <p:txBody>
          <a:bodyPr/>
          <a:lstStyle/>
          <a:p>
            <a:r>
              <a:rPr lang="fr-FR" dirty="0" smtClean="0"/>
              <a:t>Enquête à domicile de tous les ménages tous les 6 mois.</a:t>
            </a:r>
          </a:p>
          <a:p>
            <a:pPr lvl="1"/>
            <a:r>
              <a:rPr lang="fr-FR" dirty="0" smtClean="0"/>
              <a:t>Test du VIH proposé à tous les individus de 16 ans ou plus</a:t>
            </a:r>
          </a:p>
          <a:p>
            <a:pPr lvl="1"/>
            <a:r>
              <a:rPr lang="fr-FR" dirty="0" smtClean="0"/>
              <a:t>Possibilité de faire le test dans des cliniques mobiles et fixes</a:t>
            </a:r>
          </a:p>
          <a:p>
            <a:pPr lvl="1"/>
            <a:r>
              <a:rPr lang="fr-FR" dirty="0" smtClean="0"/>
              <a:t>Toutes  les personnes VIH+ sont référées vers une clinique de l’essai</a:t>
            </a:r>
          </a:p>
          <a:p>
            <a:pPr lvl="1"/>
            <a:endParaRPr lang="fr-FR" dirty="0"/>
          </a:p>
          <a:p>
            <a:r>
              <a:rPr lang="fr-FR" dirty="0" smtClean="0"/>
              <a:t>Bras témoin :</a:t>
            </a:r>
          </a:p>
          <a:p>
            <a:pPr lvl="1"/>
            <a:r>
              <a:rPr lang="fr-FR" dirty="0" smtClean="0"/>
              <a:t>Mise sous ART en dessous de 350 CD4 (recommandations officielles)</a:t>
            </a:r>
          </a:p>
          <a:p>
            <a:pPr lvl="1"/>
            <a:endParaRPr lang="fr-FR" dirty="0"/>
          </a:p>
          <a:p>
            <a:r>
              <a:rPr lang="fr-FR" dirty="0" smtClean="0"/>
              <a:t>Bras interventionnel :</a:t>
            </a:r>
          </a:p>
          <a:p>
            <a:pPr lvl="1"/>
            <a:r>
              <a:rPr lang="fr-FR" dirty="0" smtClean="0"/>
              <a:t>Mise sous ART quelque soit la situation biologique ou clinique</a:t>
            </a:r>
            <a:endParaRPr lang="fr-FR"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38</a:t>
            </a:fld>
            <a:endParaRPr lang="fr-FR"/>
          </a:p>
        </p:txBody>
      </p:sp>
    </p:spTree>
    <p:extLst>
      <p:ext uri="{BB962C8B-B14F-4D97-AF65-F5344CB8AC3E}">
        <p14:creationId xmlns:p14="http://schemas.microsoft.com/office/powerpoint/2010/main" val="30851506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Taille de l’essai</a:t>
            </a:r>
            <a:endParaRPr lang="fr-FR"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39</a:t>
            </a:fld>
            <a:endParaRPr lang="fr-FR"/>
          </a:p>
        </p:txBody>
      </p:sp>
      <p:pic>
        <p:nvPicPr>
          <p:cNvPr id="1228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980728"/>
            <a:ext cx="8611508" cy="604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52079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Valeurs absolues </a:t>
            </a:r>
            <a:r>
              <a:rPr lang="fr-FR" dirty="0"/>
              <a:t>&amp;</a:t>
            </a:r>
            <a:r>
              <a:rPr lang="fr-FR" dirty="0" smtClean="0">
                <a:solidFill>
                  <a:schemeClr val="bg1"/>
                </a:solidFill>
                <a:latin typeface="+mj-lt"/>
                <a:ea typeface="+mj-ea"/>
                <a:cs typeface="+mj-cs"/>
              </a:rPr>
              <a:t> Valeurs relatives</a:t>
            </a:r>
            <a:endParaRPr lang="fr-FR"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4</a:t>
            </a:fld>
            <a:endParaRPr lang="fr-FR"/>
          </a:p>
        </p:txBody>
      </p:sp>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t="50000" r="25597"/>
          <a:stretch/>
        </p:blipFill>
        <p:spPr>
          <a:xfrm>
            <a:off x="64246" y="1676828"/>
            <a:ext cx="6740002" cy="3696388"/>
          </a:xfrm>
          <a:prstGeom prst="rect">
            <a:avLst/>
          </a:prstGeom>
        </p:spPr>
      </p:pic>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l="76395" t="40383" r="267" b="25570"/>
          <a:stretch/>
        </p:blipFill>
        <p:spPr>
          <a:xfrm>
            <a:off x="6831967" y="2492896"/>
            <a:ext cx="2237870" cy="2664296"/>
          </a:xfrm>
          <a:prstGeom prst="rect">
            <a:avLst/>
          </a:prstGeom>
        </p:spPr>
      </p:pic>
      <p:sp>
        <p:nvSpPr>
          <p:cNvPr id="8" name="ZoneTexte 7"/>
          <p:cNvSpPr txBox="1"/>
          <p:nvPr/>
        </p:nvSpPr>
        <p:spPr>
          <a:xfrm>
            <a:off x="5541307" y="6097356"/>
            <a:ext cx="3528530" cy="307777"/>
          </a:xfrm>
          <a:prstGeom prst="rect">
            <a:avLst/>
          </a:prstGeom>
          <a:noFill/>
        </p:spPr>
        <p:txBody>
          <a:bodyPr wrap="none" rtlCol="0">
            <a:spAutoFit/>
          </a:bodyPr>
          <a:lstStyle/>
          <a:p>
            <a:r>
              <a:rPr lang="fr-FR" sz="1400" dirty="0" smtClean="0">
                <a:latin typeface="+mn-lt"/>
              </a:rPr>
              <a:t>Source : ONUSIDA, rapport mondial 2008</a:t>
            </a:r>
            <a:endParaRPr lang="fr-FR" sz="1400" dirty="0">
              <a:latin typeface="+mn-lt"/>
            </a:endParaRPr>
          </a:p>
        </p:txBody>
      </p:sp>
    </p:spTree>
    <p:extLst>
      <p:ext uri="{BB962C8B-B14F-4D97-AF65-F5344CB8AC3E}">
        <p14:creationId xmlns:p14="http://schemas.microsoft.com/office/powerpoint/2010/main" val="287672665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ZA" sz="1800" dirty="0"/>
              <a:t>Relative decrease in cumulative incidence at two years in the intervention arm compared to the control arm as a function of 4 key model input parameters: 1) Test acceptance, 2) Linkage to care upon HIV diagnosis, 3) Internal migration, and 4) ART initiation criteria in the control  </a:t>
            </a:r>
            <a:r>
              <a:rPr lang="en-ZA" sz="1800" dirty="0" smtClean="0"/>
              <a:t>g.</a:t>
            </a:r>
            <a:endParaRPr lang="fr-FR" sz="1800"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40</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24744"/>
            <a:ext cx="8928992" cy="5499209"/>
          </a:xfrm>
          <a:prstGeom prst="rect">
            <a:avLst/>
          </a:prstGeom>
          <a:noFill/>
          <a:ln>
            <a:noFill/>
          </a:ln>
        </p:spPr>
      </p:pic>
    </p:spTree>
    <p:extLst>
      <p:ext uri="{BB962C8B-B14F-4D97-AF65-F5344CB8AC3E}">
        <p14:creationId xmlns:p14="http://schemas.microsoft.com/office/powerpoint/2010/main" val="166923989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TasP ce n’est pas seulement traiter tout de suite</a:t>
            </a:r>
            <a:endParaRPr lang="fr-FR" sz="3200" dirty="0"/>
          </a:p>
        </p:txBody>
      </p:sp>
      <p:sp>
        <p:nvSpPr>
          <p:cNvPr id="3" name="Espace réservé du contenu 2"/>
          <p:cNvSpPr>
            <a:spLocks noGrp="1"/>
          </p:cNvSpPr>
          <p:nvPr>
            <p:ph idx="1"/>
          </p:nvPr>
        </p:nvSpPr>
        <p:spPr>
          <a:xfrm>
            <a:off x="179512" y="1268760"/>
            <a:ext cx="8785225" cy="4708525"/>
          </a:xfrm>
        </p:spPr>
        <p:txBody>
          <a:bodyPr/>
          <a:lstStyle/>
          <a:p>
            <a:r>
              <a:rPr lang="fr-FR" dirty="0" smtClean="0"/>
              <a:t>Une stratégie de type TasP nécessite en particulier :</a:t>
            </a:r>
          </a:p>
          <a:p>
            <a:pPr lvl="1"/>
            <a:r>
              <a:rPr lang="fr-FR" dirty="0" smtClean="0"/>
              <a:t>Une couverture élevée du dépistage du VIH.</a:t>
            </a:r>
          </a:p>
          <a:p>
            <a:pPr lvl="1"/>
            <a:r>
              <a:rPr lang="fr-FR" dirty="0" smtClean="0"/>
              <a:t>Une acceptabilité du test répété pour identifier très tôt les nouvelles infections.</a:t>
            </a:r>
          </a:p>
          <a:p>
            <a:pPr lvl="1"/>
            <a:r>
              <a:rPr lang="fr-FR" dirty="0" smtClean="0"/>
              <a:t>Que les personnes dépistées VIH+ acceptent d’entrer en soins (</a:t>
            </a:r>
            <a:r>
              <a:rPr lang="fr-FR" i="1" dirty="0" smtClean="0"/>
              <a:t>linkage to care</a:t>
            </a:r>
            <a:r>
              <a:rPr lang="fr-FR" dirty="0" smtClean="0"/>
              <a:t>).</a:t>
            </a:r>
          </a:p>
          <a:p>
            <a:pPr lvl="1"/>
            <a:r>
              <a:rPr lang="fr-FR" dirty="0" smtClean="0"/>
              <a:t>Que les VIH+, en particulier ceux en bonne santé, acceptent de rester sous ARV (</a:t>
            </a:r>
            <a:r>
              <a:rPr lang="fr-FR" i="1" dirty="0" err="1" smtClean="0"/>
              <a:t>retention</a:t>
            </a:r>
            <a:r>
              <a:rPr lang="fr-FR" i="1" dirty="0" smtClean="0"/>
              <a:t> </a:t>
            </a:r>
            <a:r>
              <a:rPr lang="fr-FR" i="1" dirty="0" err="1" smtClean="0"/>
              <a:t>into</a:t>
            </a:r>
            <a:r>
              <a:rPr lang="fr-FR" i="1" dirty="0" smtClean="0"/>
              <a:t> care</a:t>
            </a:r>
            <a:r>
              <a:rPr lang="fr-FR" dirty="0" smtClean="0"/>
              <a:t>).</a:t>
            </a:r>
          </a:p>
          <a:p>
            <a:pPr lvl="1"/>
            <a:endParaRPr lang="fr-FR" dirty="0" smtClean="0"/>
          </a:p>
          <a:p>
            <a:r>
              <a:rPr lang="fr-FR" dirty="0" smtClean="0"/>
              <a:t>Problème spécifique à l’essai :</a:t>
            </a:r>
          </a:p>
          <a:p>
            <a:pPr lvl="1"/>
            <a:r>
              <a:rPr lang="fr-FR" dirty="0" smtClean="0"/>
              <a:t>Mesurer la « contamination inter-bras » (partenaires sexuels résidant dans l’autre bras)</a:t>
            </a:r>
            <a:endParaRPr lang="fr-FR"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41</a:t>
            </a:fld>
            <a:endParaRPr lang="fr-FR"/>
          </a:p>
        </p:txBody>
      </p:sp>
    </p:spTree>
    <p:extLst>
      <p:ext uri="{BB962C8B-B14F-4D97-AF65-F5344CB8AC3E}">
        <p14:creationId xmlns:p14="http://schemas.microsoft.com/office/powerpoint/2010/main" val="426627960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TasP : est-ce faisable ?</a:t>
            </a:r>
            <a:endParaRPr lang="fr-FR" dirty="0"/>
          </a:p>
        </p:txBody>
      </p:sp>
      <p:sp>
        <p:nvSpPr>
          <p:cNvPr id="3" name="Espace réservé du contenu 2"/>
          <p:cNvSpPr>
            <a:spLocks noGrp="1"/>
          </p:cNvSpPr>
          <p:nvPr>
            <p:ph idx="1"/>
          </p:nvPr>
        </p:nvSpPr>
        <p:spPr/>
        <p:txBody>
          <a:bodyPr/>
          <a:lstStyle/>
          <a:p>
            <a:r>
              <a:rPr lang="fr-FR" dirty="0" smtClean="0"/>
              <a:t>Acceptabilité des populations concernant une telle intervention ?</a:t>
            </a:r>
          </a:p>
          <a:p>
            <a:endParaRPr lang="fr-FR" dirty="0" smtClean="0"/>
          </a:p>
          <a:p>
            <a:r>
              <a:rPr lang="fr-FR" dirty="0" smtClean="0"/>
              <a:t>Dans quels contextes ?</a:t>
            </a:r>
          </a:p>
          <a:p>
            <a:endParaRPr lang="fr-FR" dirty="0" smtClean="0"/>
          </a:p>
          <a:p>
            <a:r>
              <a:rPr lang="fr-FR" dirty="0" smtClean="0"/>
              <a:t>À partir de quels taux de couverture est-ce efficace ?</a:t>
            </a:r>
          </a:p>
          <a:p>
            <a:endParaRPr lang="fr-FR" dirty="0" smtClean="0"/>
          </a:p>
          <a:p>
            <a:r>
              <a:rPr lang="fr-FR" dirty="0" smtClean="0"/>
              <a:t>Comment financer de telles interventions ?</a:t>
            </a:r>
          </a:p>
          <a:p>
            <a:pPr lvl="1"/>
            <a:r>
              <a:rPr lang="fr-FR" dirty="0" smtClean="0"/>
              <a:t>Dans un contexte de crise économique mondiale</a:t>
            </a:r>
          </a:p>
          <a:p>
            <a:pPr lvl="1"/>
            <a:r>
              <a:rPr lang="fr-FR" dirty="0" smtClean="0"/>
              <a:t>Et de fléchissement des financements internationaux (Fond Mondial) </a:t>
            </a:r>
            <a:endParaRPr lang="fr-FR"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42</a:t>
            </a:fld>
            <a:endParaRPr lang="fr-FR"/>
          </a:p>
        </p:txBody>
      </p:sp>
    </p:spTree>
    <p:extLst>
      <p:ext uri="{BB962C8B-B14F-4D97-AF65-F5344CB8AC3E}">
        <p14:creationId xmlns:p14="http://schemas.microsoft.com/office/powerpoint/2010/main" val="323979706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 nombreuses autres questions à résoudre</a:t>
            </a:r>
            <a:endParaRPr lang="fr-FR" dirty="0"/>
          </a:p>
        </p:txBody>
      </p:sp>
      <p:sp>
        <p:nvSpPr>
          <p:cNvPr id="3" name="Espace réservé du contenu 2"/>
          <p:cNvSpPr>
            <a:spLocks noGrp="1"/>
          </p:cNvSpPr>
          <p:nvPr>
            <p:ph idx="1"/>
          </p:nvPr>
        </p:nvSpPr>
        <p:spPr>
          <a:xfrm>
            <a:off x="179512" y="1268760"/>
            <a:ext cx="8785225" cy="4708525"/>
          </a:xfrm>
        </p:spPr>
        <p:txBody>
          <a:bodyPr/>
          <a:lstStyle/>
          <a:p>
            <a:r>
              <a:rPr lang="fr-FR" dirty="0" smtClean="0"/>
              <a:t>Le bénéfice populationnel (pour les VIH-) se fera-t-il au détriment du bénéfice individuel (pour les VIH+) ?</a:t>
            </a:r>
          </a:p>
          <a:p>
            <a:pPr lvl="1"/>
            <a:r>
              <a:rPr lang="fr-FR" dirty="0" smtClean="0"/>
              <a:t>Préjudice thérapeutique ou non à commencer les traitements plus tôt</a:t>
            </a:r>
            <a:endParaRPr lang="fr-FR" dirty="0"/>
          </a:p>
          <a:p>
            <a:pPr lvl="1"/>
            <a:r>
              <a:rPr lang="fr-FR" dirty="0" smtClean="0"/>
              <a:t>Quid des risques d’apparition de résistances thérapeutiques ?</a:t>
            </a:r>
          </a:p>
          <a:p>
            <a:pPr marL="457200" lvl="1" indent="0">
              <a:buNone/>
            </a:pPr>
            <a:endParaRPr lang="fr-FR" dirty="0"/>
          </a:p>
          <a:p>
            <a:r>
              <a:rPr lang="fr-FR" dirty="0" smtClean="0"/>
              <a:t>Modifications sociales et culturelles</a:t>
            </a:r>
          </a:p>
          <a:p>
            <a:pPr lvl="1"/>
            <a:r>
              <a:rPr lang="fr-FR" dirty="0" smtClean="0"/>
              <a:t>Que se passe-t-il dans les familles quand le testeur s’en va ?</a:t>
            </a:r>
          </a:p>
          <a:p>
            <a:pPr lvl="1"/>
            <a:r>
              <a:rPr lang="fr-FR" dirty="0" smtClean="0"/>
              <a:t>Peut-on garder son statut secret dans une société où tout le monde a été testé ?</a:t>
            </a:r>
          </a:p>
          <a:p>
            <a:pPr lvl="1"/>
            <a:r>
              <a:rPr lang="fr-FR" dirty="0" smtClean="0"/>
              <a:t>Augmentation des discriminations ou a contrario banalisation de l’infection ?</a:t>
            </a:r>
          </a:p>
          <a:p>
            <a:pPr lvl="1"/>
            <a:r>
              <a:rPr lang="fr-FR" dirty="0" smtClean="0"/>
              <a:t>Phénomènes de désinhibition (« compensation des risques ») ?</a:t>
            </a:r>
          </a:p>
          <a:p>
            <a:pPr lvl="1"/>
            <a:r>
              <a:rPr lang="fr-FR" dirty="0" smtClean="0"/>
              <a:t>Nouvelles stratégies de choix des partenaires (</a:t>
            </a:r>
            <a:r>
              <a:rPr lang="fr-FR" i="1" dirty="0" err="1" smtClean="0"/>
              <a:t>sero-sorting</a:t>
            </a:r>
            <a:r>
              <a:rPr lang="fr-FR" dirty="0" smtClean="0"/>
              <a:t>) ?</a:t>
            </a:r>
          </a:p>
          <a:p>
            <a:pPr lvl="1"/>
            <a:r>
              <a:rPr lang="fr-FR" dirty="0" smtClean="0"/>
              <a:t>Impacts économiques sur le budget des ménages ?</a:t>
            </a:r>
          </a:p>
          <a:p>
            <a:pPr lvl="1"/>
            <a:endParaRPr lang="fr-FR" dirty="0" smtClean="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43</a:t>
            </a:fld>
            <a:endParaRPr lang="fr-FR"/>
          </a:p>
        </p:txBody>
      </p:sp>
    </p:spTree>
    <p:extLst>
      <p:ext uri="{BB962C8B-B14F-4D97-AF65-F5344CB8AC3E}">
        <p14:creationId xmlns:p14="http://schemas.microsoft.com/office/powerpoint/2010/main" val="196371260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Démarrage du projet</a:t>
            </a:r>
            <a:endParaRPr lang="fr-FR" dirty="0"/>
          </a:p>
        </p:txBody>
      </p:sp>
      <p:sp>
        <p:nvSpPr>
          <p:cNvPr id="3" name="Espace réservé du contenu 2"/>
          <p:cNvSpPr>
            <a:spLocks noGrp="1"/>
          </p:cNvSpPr>
          <p:nvPr>
            <p:ph idx="1"/>
          </p:nvPr>
        </p:nvSpPr>
        <p:spPr/>
        <p:txBody>
          <a:bodyPr/>
          <a:lstStyle/>
          <a:p>
            <a:r>
              <a:rPr lang="fr-FR" dirty="0" smtClean="0"/>
              <a:t>Actuellement, formation des enquêteurs et du personnel médical.</a:t>
            </a:r>
          </a:p>
          <a:p>
            <a:endParaRPr lang="fr-FR" dirty="0"/>
          </a:p>
          <a:p>
            <a:r>
              <a:rPr lang="fr-FR" dirty="0" smtClean="0"/>
              <a:t>Démarrage de l’enquête en janvier 2012.</a:t>
            </a:r>
          </a:p>
          <a:p>
            <a:endParaRPr lang="fr-FR" dirty="0"/>
          </a:p>
          <a:p>
            <a:r>
              <a:rPr lang="fr-FR" dirty="0" smtClean="0"/>
              <a:t>Fin de la phase 1 (collecte) : premier semestre 2013</a:t>
            </a:r>
          </a:p>
          <a:p>
            <a:endParaRPr lang="fr-FR" dirty="0"/>
          </a:p>
          <a:p>
            <a:r>
              <a:rPr lang="fr-FR" dirty="0" smtClean="0"/>
              <a:t>Si faisabilité et acceptabilité du projet (et financement !!), phase 2 en 2014-2015.</a:t>
            </a:r>
            <a:endParaRPr lang="fr-FR"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44</a:t>
            </a:fld>
            <a:endParaRPr lang="fr-FR"/>
          </a:p>
        </p:txBody>
      </p:sp>
    </p:spTree>
    <p:extLst>
      <p:ext uri="{BB962C8B-B14F-4D97-AF65-F5344CB8AC3E}">
        <p14:creationId xmlns:p14="http://schemas.microsoft.com/office/powerpoint/2010/main" val="418654967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r>
              <a:rPr lang="fr-FR" dirty="0" smtClean="0"/>
              <a:t>Quelle prévention demain ?</a:t>
            </a:r>
            <a:endParaRPr lang="fr-FR" dirty="0"/>
          </a:p>
        </p:txBody>
      </p:sp>
      <p:sp>
        <p:nvSpPr>
          <p:cNvPr id="7" name="Sous-titre 6"/>
          <p:cNvSpPr>
            <a:spLocks noGrp="1"/>
          </p:cNvSpPr>
          <p:nvPr>
            <p:ph type="subTitle" idx="1"/>
          </p:nvPr>
        </p:nvSpPr>
        <p:spPr/>
        <p:txBody>
          <a:bodyPr/>
          <a:lstStyle/>
          <a:p>
            <a:endParaRPr lang="fr-FR"/>
          </a:p>
        </p:txBody>
      </p:sp>
      <p:sp>
        <p:nvSpPr>
          <p:cNvPr id="4" name="Espace réservé du pied de page 3"/>
          <p:cNvSpPr>
            <a:spLocks noGrp="1"/>
          </p:cNvSpPr>
          <p:nvPr>
            <p:ph type="ftr" sz="quarter" idx="4294967295"/>
          </p:nvPr>
        </p:nvSpPr>
        <p:spPr>
          <a:xfrm>
            <a:off x="0" y="6524625"/>
            <a:ext cx="6732588" cy="333375"/>
          </a:xfrm>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4294967295"/>
          </p:nvPr>
        </p:nvSpPr>
        <p:spPr>
          <a:xfrm>
            <a:off x="8388350" y="6524625"/>
            <a:ext cx="755650" cy="333375"/>
          </a:xfrm>
        </p:spPr>
        <p:txBody>
          <a:bodyPr/>
          <a:lstStyle/>
          <a:p>
            <a:fld id="{CFF56261-02D1-42C2-B561-912ED7D834E0}" type="slidenum">
              <a:rPr lang="fr-FR" smtClean="0"/>
              <a:pPr/>
              <a:t>45</a:t>
            </a:fld>
            <a:endParaRPr lang="fr-FR"/>
          </a:p>
        </p:txBody>
      </p:sp>
    </p:spTree>
    <p:extLst>
      <p:ext uri="{BB962C8B-B14F-4D97-AF65-F5344CB8AC3E}">
        <p14:creationId xmlns:p14="http://schemas.microsoft.com/office/powerpoint/2010/main" val="4238537407"/>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Quelle prévention demain ?</a:t>
            </a:r>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46</a:t>
            </a:fld>
            <a:endParaRPr lang="fr-F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74" t="4038" r="15125"/>
          <a:stretch/>
        </p:blipFill>
        <p:spPr bwMode="auto">
          <a:xfrm>
            <a:off x="1115617" y="980728"/>
            <a:ext cx="7416823" cy="556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6"/>
          <p:cNvSpPr txBox="1">
            <a:spLocks noChangeArrowheads="1"/>
          </p:cNvSpPr>
          <p:nvPr/>
        </p:nvSpPr>
        <p:spPr bwMode="auto">
          <a:xfrm>
            <a:off x="5940152" y="6246889"/>
            <a:ext cx="2969316" cy="371513"/>
          </a:xfrm>
          <a:prstGeom prst="rect">
            <a:avLst/>
          </a:prstGeom>
          <a:noFill/>
          <a:ln w="12700">
            <a:noFill/>
            <a:miter lim="800000"/>
            <a:headEnd/>
            <a:tailEnd/>
          </a:ln>
          <a:effectLst/>
        </p:spPr>
        <p:txBody>
          <a:bodyPr wrap="none" lIns="90000" tIns="46800" rIns="90000" bIns="46800">
            <a:spAutoFit/>
          </a:bodyPr>
          <a:lstStyle/>
          <a:p>
            <a:pPr algn="r"/>
            <a:r>
              <a:rPr lang="fr-CH" i="1" dirty="0" smtClean="0">
                <a:solidFill>
                  <a:schemeClr val="accent1">
                    <a:lumMod val="75000"/>
                  </a:schemeClr>
                </a:solidFill>
              </a:rPr>
              <a:t>K. Case, AIDS 2010, WEAC0103</a:t>
            </a:r>
            <a:endParaRPr lang="fr-FR" i="1" dirty="0">
              <a:solidFill>
                <a:schemeClr val="accent1">
                  <a:lumMod val="75000"/>
                </a:schemeClr>
              </a:solidFill>
            </a:endParaRPr>
          </a:p>
        </p:txBody>
      </p:sp>
    </p:spTree>
    <p:extLst>
      <p:ext uri="{BB962C8B-B14F-4D97-AF65-F5344CB8AC3E}">
        <p14:creationId xmlns:p14="http://schemas.microsoft.com/office/powerpoint/2010/main" val="217636732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Quelle prévention demain ?</a:t>
            </a:r>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47</a:t>
            </a:fld>
            <a:endParaRPr lang="fr-F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74" t="5040" r="7483" b="6393"/>
          <a:stretch/>
        </p:blipFill>
        <p:spPr bwMode="auto">
          <a:xfrm>
            <a:off x="971600" y="956227"/>
            <a:ext cx="7200800" cy="5617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20293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Quelle prévention demain ?</a:t>
            </a:r>
          </a:p>
        </p:txBody>
      </p:sp>
      <p:sp>
        <p:nvSpPr>
          <p:cNvPr id="3" name="Espace réservé du contenu 2"/>
          <p:cNvSpPr>
            <a:spLocks noGrp="1"/>
          </p:cNvSpPr>
          <p:nvPr>
            <p:ph idx="1"/>
          </p:nvPr>
        </p:nvSpPr>
        <p:spPr/>
        <p:txBody>
          <a:bodyPr/>
          <a:lstStyle/>
          <a:p>
            <a:r>
              <a:rPr lang="fr-FR" dirty="0" smtClean="0"/>
              <a:t>Le développement de nouvelles techniques biomédicales de prévention ne doit pas se faire au détriment des outils déjà existants.</a:t>
            </a:r>
          </a:p>
          <a:p>
            <a:endParaRPr lang="fr-FR" dirty="0"/>
          </a:p>
          <a:p>
            <a:r>
              <a:rPr lang="fr-FR" dirty="0" smtClean="0"/>
              <a:t>C’est la conjonction d’une palette d’outils variés, pouvant s’adapter à des populations et des contextes différents, qui permettra d’être le plus efficace.</a:t>
            </a:r>
            <a:endParaRPr lang="fr-FR"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48</a:t>
            </a:fld>
            <a:endParaRPr lang="fr-FR"/>
          </a:p>
        </p:txBody>
      </p:sp>
    </p:spTree>
    <p:extLst>
      <p:ext uri="{BB962C8B-B14F-4D97-AF65-F5344CB8AC3E}">
        <p14:creationId xmlns:p14="http://schemas.microsoft.com/office/powerpoint/2010/main" val="107426012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r>
              <a:rPr lang="fr-FR" dirty="0" smtClean="0"/>
              <a:t>Merci</a:t>
            </a:r>
            <a:endParaRPr lang="fr-FR" dirty="0"/>
          </a:p>
        </p:txBody>
      </p:sp>
      <p:sp>
        <p:nvSpPr>
          <p:cNvPr id="7" name="Sous-titre 6"/>
          <p:cNvSpPr>
            <a:spLocks noGrp="1"/>
          </p:cNvSpPr>
          <p:nvPr>
            <p:ph type="subTitle" idx="1"/>
          </p:nvPr>
        </p:nvSpPr>
        <p:spPr/>
        <p:txBody>
          <a:bodyPr/>
          <a:lstStyle/>
          <a:p>
            <a:endParaRPr lang="fr-FR"/>
          </a:p>
        </p:txBody>
      </p:sp>
      <p:sp>
        <p:nvSpPr>
          <p:cNvPr id="4" name="Espace réservé du pied de page 3"/>
          <p:cNvSpPr>
            <a:spLocks noGrp="1"/>
          </p:cNvSpPr>
          <p:nvPr>
            <p:ph type="ftr" sz="quarter" idx="4294967295"/>
          </p:nvPr>
        </p:nvSpPr>
        <p:spPr>
          <a:xfrm>
            <a:off x="0" y="6524625"/>
            <a:ext cx="6732588" cy="333375"/>
          </a:xfrm>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4294967295"/>
          </p:nvPr>
        </p:nvSpPr>
        <p:spPr>
          <a:xfrm>
            <a:off x="8388350" y="6524625"/>
            <a:ext cx="755650" cy="333375"/>
          </a:xfrm>
        </p:spPr>
        <p:txBody>
          <a:bodyPr/>
          <a:lstStyle/>
          <a:p>
            <a:fld id="{CFF56261-02D1-42C2-B561-912ED7D834E0}" type="slidenum">
              <a:rPr lang="fr-FR" smtClean="0"/>
              <a:pPr/>
              <a:t>49</a:t>
            </a:fld>
            <a:endParaRPr lang="fr-FR"/>
          </a:p>
        </p:txBody>
      </p:sp>
    </p:spTree>
    <p:extLst>
      <p:ext uri="{BB962C8B-B14F-4D97-AF65-F5344CB8AC3E}">
        <p14:creationId xmlns:p14="http://schemas.microsoft.com/office/powerpoint/2010/main" val="21673942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Prévention</a:t>
            </a:r>
            <a:endParaRPr lang="fr-FR" dirty="0"/>
          </a:p>
        </p:txBody>
      </p:sp>
      <p:sp>
        <p:nvSpPr>
          <p:cNvPr id="3" name="Espace réservé du contenu 2"/>
          <p:cNvSpPr>
            <a:spLocks noGrp="1"/>
          </p:cNvSpPr>
          <p:nvPr>
            <p:ph idx="1"/>
          </p:nvPr>
        </p:nvSpPr>
        <p:spPr>
          <a:xfrm>
            <a:off x="107504" y="1412776"/>
            <a:ext cx="8785225" cy="4708525"/>
          </a:xfrm>
        </p:spPr>
        <p:txBody>
          <a:bodyPr/>
          <a:lstStyle/>
          <a:p>
            <a:r>
              <a:rPr lang="fr-FR" b="1" dirty="0" smtClean="0"/>
              <a:t>Prévention primaire</a:t>
            </a:r>
          </a:p>
          <a:p>
            <a:pPr lvl="1"/>
            <a:r>
              <a:rPr lang="fr-FR" i="1" dirty="0" smtClean="0"/>
              <a:t>Tous actes destinés à diminuer l’incidence d’une maladie dans une population  en réduisant le risque d’apparition de cas nouveaux. Cette définition correspond à la définition traditionnelle de la prévention.</a:t>
            </a:r>
          </a:p>
          <a:p>
            <a:pPr lvl="1"/>
            <a:endParaRPr lang="fr-FR" i="1" dirty="0" smtClean="0"/>
          </a:p>
          <a:p>
            <a:r>
              <a:rPr lang="fr-FR" b="1" dirty="0" smtClean="0"/>
              <a:t>Prévention secondaire</a:t>
            </a:r>
            <a:endParaRPr lang="fr-FR" b="1" dirty="0"/>
          </a:p>
          <a:p>
            <a:pPr lvl="1"/>
            <a:r>
              <a:rPr lang="fr-FR" i="1" dirty="0" smtClean="0"/>
              <a:t>Tous actes destinés à diminuer la prévalence d’une maladie dans une population en en réduisant l’évolution et la durée. Cette définition prend en compte certains aspects du traitement.</a:t>
            </a:r>
          </a:p>
          <a:p>
            <a:pPr lvl="1"/>
            <a:endParaRPr lang="fr-FR" i="1" dirty="0"/>
          </a:p>
          <a:p>
            <a:r>
              <a:rPr lang="fr-FR" b="1" dirty="0" smtClean="0"/>
              <a:t>Prévention tertiaire</a:t>
            </a:r>
          </a:p>
          <a:p>
            <a:pPr lvl="1"/>
            <a:r>
              <a:rPr lang="fr-FR" i="1" dirty="0" smtClean="0"/>
              <a:t>Tous actes destinés à diminuer la prévalence des incapacités chroniques dans une population en réduisant au minimum les invalidités fonctionnelles consécutives à la maladie. </a:t>
            </a:r>
          </a:p>
          <a:p>
            <a:pPr marL="1371600" lvl="3" indent="0" algn="r">
              <a:buNone/>
            </a:pPr>
            <a:r>
              <a:rPr lang="fr-FR" dirty="0" smtClean="0"/>
              <a:t>Source : Hogarth 1977, </a:t>
            </a:r>
            <a:r>
              <a:rPr lang="fr-FR" i="1" dirty="0" smtClean="0"/>
              <a:t>Vocabulaire de la santé publique</a:t>
            </a:r>
            <a:endParaRPr lang="fr-FR" i="1"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5</a:t>
            </a:fld>
            <a:endParaRPr lang="fr-FR"/>
          </a:p>
        </p:txBody>
      </p:sp>
    </p:spTree>
    <p:extLst>
      <p:ext uri="{BB962C8B-B14F-4D97-AF65-F5344CB8AC3E}">
        <p14:creationId xmlns:p14="http://schemas.microsoft.com/office/powerpoint/2010/main" val="213405244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particulier d’une pathologie non curable</a:t>
            </a:r>
            <a:endParaRPr lang="fr-FR" dirty="0"/>
          </a:p>
        </p:txBody>
      </p:sp>
      <p:sp>
        <p:nvSpPr>
          <p:cNvPr id="3" name="Espace réservé du contenu 2"/>
          <p:cNvSpPr>
            <a:spLocks noGrp="1"/>
          </p:cNvSpPr>
          <p:nvPr>
            <p:ph idx="1"/>
          </p:nvPr>
        </p:nvSpPr>
        <p:spPr>
          <a:xfrm>
            <a:off x="179388" y="1196752"/>
            <a:ext cx="8785225" cy="4708525"/>
          </a:xfrm>
        </p:spPr>
        <p:txBody>
          <a:bodyPr/>
          <a:lstStyle/>
          <a:p>
            <a:r>
              <a:rPr lang="fr-FR" dirty="0" smtClean="0"/>
              <a:t>La prévention primaire vise à réduire l’</a:t>
            </a:r>
            <a:r>
              <a:rPr lang="fr-FR" b="1" dirty="0" smtClean="0"/>
              <a:t>incidence</a:t>
            </a:r>
            <a:r>
              <a:rPr lang="fr-FR" dirty="0" smtClean="0"/>
              <a:t>.</a:t>
            </a:r>
          </a:p>
          <a:p>
            <a:pPr lvl="1"/>
            <a:endParaRPr lang="fr-FR" dirty="0"/>
          </a:p>
          <a:p>
            <a:r>
              <a:rPr lang="fr-FR" dirty="0" smtClean="0"/>
              <a:t>La prévention secondaire, selon Hogarth, vise à réduire la </a:t>
            </a:r>
            <a:r>
              <a:rPr lang="fr-FR" b="1" dirty="0" smtClean="0"/>
              <a:t>prévalence</a:t>
            </a:r>
            <a:r>
              <a:rPr lang="fr-FR" dirty="0" smtClean="0"/>
              <a:t> via une réduction de la </a:t>
            </a:r>
            <a:r>
              <a:rPr lang="fr-FR" b="1" dirty="0" smtClean="0"/>
              <a:t>durée moyenne de la maladie</a:t>
            </a:r>
            <a:r>
              <a:rPr lang="fr-FR" dirty="0" smtClean="0"/>
              <a:t>, réduction obtenue implicitement via l’augmentation du nombre de guérisons.</a:t>
            </a:r>
          </a:p>
          <a:p>
            <a:pPr lvl="1"/>
            <a:r>
              <a:rPr lang="fr-FR" dirty="0" smtClean="0">
                <a:sym typeface="Wingdings" pitchFamily="2" charset="2"/>
              </a:rPr>
              <a:t>La prévention secondaire est assimilée le plus souvent à « </a:t>
            </a:r>
            <a:r>
              <a:rPr lang="fr-FR" i="1" dirty="0" smtClean="0">
                <a:sym typeface="Wingdings" pitchFamily="2" charset="2"/>
              </a:rPr>
              <a:t>la fourniture d’un traitement et de soins pour les personnes infectées et malades</a:t>
            </a:r>
            <a:r>
              <a:rPr lang="fr-FR" dirty="0" smtClean="0">
                <a:sym typeface="Wingdings" pitchFamily="2" charset="2"/>
              </a:rPr>
              <a:t> ».</a:t>
            </a:r>
          </a:p>
          <a:p>
            <a:pPr lvl="1"/>
            <a:endParaRPr lang="fr-FR" dirty="0">
              <a:sym typeface="Wingdings" pitchFamily="2" charset="2"/>
            </a:endParaRPr>
          </a:p>
          <a:p>
            <a:r>
              <a:rPr lang="fr-FR" dirty="0" smtClean="0"/>
              <a:t>Dans le cadre d’une pathologie non curable, la prévention secondaire vise à réduire la </a:t>
            </a:r>
            <a:r>
              <a:rPr lang="fr-FR" b="1" dirty="0" smtClean="0"/>
              <a:t>mortalité</a:t>
            </a:r>
            <a:r>
              <a:rPr lang="fr-FR" dirty="0" smtClean="0"/>
              <a:t>, ce qui a pour effet d’augmenter la durée moyenne de la maladie et donc la prévalence.</a:t>
            </a:r>
            <a:endParaRPr lang="fr-FR"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6</a:t>
            </a:fld>
            <a:endParaRPr lang="fr-FR"/>
          </a:p>
        </p:txBody>
      </p:sp>
    </p:spTree>
    <p:extLst>
      <p:ext uri="{BB962C8B-B14F-4D97-AF65-F5344CB8AC3E}">
        <p14:creationId xmlns:p14="http://schemas.microsoft.com/office/powerpoint/2010/main" val="34076119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r>
              <a:rPr lang="fr-FR" dirty="0" smtClean="0"/>
              <a:t>Prévention et facteurs de risque :</a:t>
            </a:r>
            <a:br>
              <a:rPr lang="fr-FR" dirty="0" smtClean="0"/>
            </a:br>
            <a:r>
              <a:rPr lang="fr-FR" dirty="0" smtClean="0"/>
              <a:t>une relation complexe</a:t>
            </a:r>
            <a:endParaRPr lang="fr-FR" dirty="0"/>
          </a:p>
        </p:txBody>
      </p:sp>
      <p:sp>
        <p:nvSpPr>
          <p:cNvPr id="7" name="Sous-titre 6"/>
          <p:cNvSpPr>
            <a:spLocks noGrp="1"/>
          </p:cNvSpPr>
          <p:nvPr>
            <p:ph type="subTitle" idx="1"/>
          </p:nvPr>
        </p:nvSpPr>
        <p:spPr/>
        <p:txBody>
          <a:bodyPr/>
          <a:lstStyle/>
          <a:p>
            <a:r>
              <a:rPr lang="fr-FR" i="1" dirty="0" smtClean="0"/>
              <a:t>exemple tiré de l’enquête ELIHoS</a:t>
            </a:r>
          </a:p>
        </p:txBody>
      </p:sp>
    </p:spTree>
    <p:extLst>
      <p:ext uri="{BB962C8B-B14F-4D97-AF65-F5344CB8AC3E}">
        <p14:creationId xmlns:p14="http://schemas.microsoft.com/office/powerpoint/2010/main" val="76399017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Enquête ELIHoS  au Sénégal en 2007</a:t>
            </a:r>
            <a:endParaRPr lang="fr-FR"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8</a:t>
            </a:fld>
            <a:endParaRPr lang="fr-FR"/>
          </a:p>
        </p:txBody>
      </p:sp>
      <p:sp>
        <p:nvSpPr>
          <p:cNvPr id="7" name="Rectangle 3"/>
          <p:cNvSpPr txBox="1">
            <a:spLocks noChangeArrowheads="1"/>
          </p:cNvSpPr>
          <p:nvPr/>
        </p:nvSpPr>
        <p:spPr bwMode="auto">
          <a:xfrm>
            <a:off x="179388" y="1125538"/>
            <a:ext cx="8785225"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Constantia" pitchFamily="18" charset="0"/>
              <a:buChar char="›"/>
              <a:defRPr sz="2400">
                <a:solidFill>
                  <a:schemeClr val="tx1"/>
                </a:solidFill>
                <a:latin typeface="+mn-lt"/>
                <a:ea typeface="+mn-ea"/>
                <a:cs typeface="+mn-cs"/>
              </a:defRPr>
            </a:lvl1pPr>
            <a:lvl2pPr marL="742950" indent="-285750" algn="l" rtl="0" fontAlgn="base">
              <a:spcBef>
                <a:spcPct val="20000"/>
              </a:spcBef>
              <a:spcAft>
                <a:spcPct val="0"/>
              </a:spcAft>
              <a:buFont typeface="Constantia" pitchFamily="18" charset="0"/>
              <a:buChar char="»"/>
              <a:defRPr sz="2000">
                <a:solidFill>
                  <a:schemeClr val="tx1"/>
                </a:solidFill>
                <a:latin typeface="+mn-lt"/>
              </a:defRPr>
            </a:lvl2pPr>
            <a:lvl3pPr marL="1143000" indent="-228600" algn="l" rtl="0" fontAlgn="base">
              <a:spcBef>
                <a:spcPct val="20000"/>
              </a:spcBef>
              <a:spcAft>
                <a:spcPct val="0"/>
              </a:spcAft>
              <a:buFont typeface="Constantia" pitchFamily="18" charset="0"/>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lnSpc>
                <a:spcPct val="90000"/>
              </a:lnSpc>
            </a:pPr>
            <a:r>
              <a:rPr lang="fr-FR" dirty="0" smtClean="0"/>
              <a:t>501 HSH (hommes ayant des rapports sexuels avec d’autres hommes) recrutés selon la technique « boules de neige » </a:t>
            </a:r>
            <a:br>
              <a:rPr lang="fr-FR" dirty="0" smtClean="0"/>
            </a:br>
            <a:r>
              <a:rPr lang="fr-FR" dirty="0" smtClean="0"/>
              <a:t>(par les pairs) :</a:t>
            </a:r>
          </a:p>
          <a:p>
            <a:pPr lvl="1">
              <a:lnSpc>
                <a:spcPct val="90000"/>
              </a:lnSpc>
            </a:pPr>
            <a:r>
              <a:rPr lang="fr-FR" dirty="0" smtClean="0"/>
              <a:t>306 à Dakar</a:t>
            </a:r>
          </a:p>
          <a:p>
            <a:pPr lvl="1">
              <a:lnSpc>
                <a:spcPct val="90000"/>
              </a:lnSpc>
            </a:pPr>
            <a:r>
              <a:rPr lang="fr-FR" dirty="0" smtClean="0"/>
              <a:t>95 à Saint-Louis</a:t>
            </a:r>
          </a:p>
          <a:p>
            <a:pPr lvl="1">
              <a:lnSpc>
                <a:spcPct val="90000"/>
              </a:lnSpc>
            </a:pPr>
            <a:r>
              <a:rPr lang="fr-FR" dirty="0" smtClean="0"/>
              <a:t>100 à Thiès/Mbour</a:t>
            </a:r>
          </a:p>
          <a:p>
            <a:pPr lvl="1">
              <a:lnSpc>
                <a:spcPct val="90000"/>
              </a:lnSpc>
            </a:pPr>
            <a:endParaRPr lang="fr-FR" dirty="0" smtClean="0"/>
          </a:p>
          <a:p>
            <a:pPr>
              <a:lnSpc>
                <a:spcPct val="90000"/>
              </a:lnSpc>
            </a:pPr>
            <a:r>
              <a:rPr lang="fr-FR" dirty="0" smtClean="0"/>
              <a:t>Critères :</a:t>
            </a:r>
          </a:p>
          <a:p>
            <a:pPr lvl="1">
              <a:lnSpc>
                <a:spcPct val="90000"/>
              </a:lnSpc>
            </a:pPr>
            <a:r>
              <a:rPr lang="fr-FR" dirty="0" smtClean="0"/>
              <a:t>18 ans ou plus</a:t>
            </a:r>
          </a:p>
          <a:p>
            <a:pPr lvl="1">
              <a:lnSpc>
                <a:spcPct val="90000"/>
              </a:lnSpc>
            </a:pPr>
            <a:r>
              <a:rPr lang="fr-FR" dirty="0" smtClean="0"/>
              <a:t>au moins un rapport sexuel avec un homme au cours de la vie</a:t>
            </a:r>
          </a:p>
          <a:p>
            <a:pPr lvl="1">
              <a:lnSpc>
                <a:spcPct val="90000"/>
              </a:lnSpc>
            </a:pPr>
            <a:endParaRPr lang="fr-FR" dirty="0" smtClean="0"/>
          </a:p>
          <a:p>
            <a:pPr>
              <a:lnSpc>
                <a:spcPct val="90000"/>
              </a:lnSpc>
            </a:pPr>
            <a:r>
              <a:rPr lang="fr-FR" dirty="0" smtClean="0"/>
              <a:t>Principales caractéristiques de l’échantillon :</a:t>
            </a:r>
          </a:p>
          <a:p>
            <a:pPr lvl="1">
              <a:lnSpc>
                <a:spcPct val="90000"/>
              </a:lnSpc>
            </a:pPr>
            <a:r>
              <a:rPr lang="fr-FR" dirty="0" smtClean="0"/>
              <a:t>jeune (80 % a moins de 30 ans)</a:t>
            </a:r>
          </a:p>
          <a:p>
            <a:pPr lvl="1">
              <a:lnSpc>
                <a:spcPct val="90000"/>
              </a:lnSpc>
            </a:pPr>
            <a:r>
              <a:rPr lang="fr-FR" dirty="0" smtClean="0"/>
              <a:t>plutôt instruit (47 % niveau secondaire ou supérieur)</a:t>
            </a:r>
          </a:p>
          <a:p>
            <a:pPr lvl="1">
              <a:lnSpc>
                <a:spcPct val="90000"/>
              </a:lnSpc>
            </a:pPr>
            <a:r>
              <a:rPr lang="fr-FR" dirty="0" smtClean="0"/>
              <a:t>90 % habitent avec leur famille</a:t>
            </a:r>
          </a:p>
          <a:p>
            <a:pPr lvl="1">
              <a:lnSpc>
                <a:spcPct val="90000"/>
              </a:lnSpc>
            </a:pPr>
            <a:r>
              <a:rPr lang="fr-FR" dirty="0" smtClean="0"/>
              <a:t>41 % sont membres d’une association HSH</a:t>
            </a:r>
            <a:endParaRPr lang="fr-FR" dirty="0"/>
          </a:p>
        </p:txBody>
      </p:sp>
    </p:spTree>
    <p:extLst>
      <p:ext uri="{BB962C8B-B14F-4D97-AF65-F5344CB8AC3E}">
        <p14:creationId xmlns:p14="http://schemas.microsoft.com/office/powerpoint/2010/main" val="411800770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Pôle d’activité sexuelle actuelle</a:t>
            </a:r>
            <a:endParaRPr lang="fr-FR" dirty="0"/>
          </a:p>
        </p:txBody>
      </p:sp>
      <p:sp>
        <p:nvSpPr>
          <p:cNvPr id="4" name="Espace réservé du pied de page 3"/>
          <p:cNvSpPr>
            <a:spLocks noGrp="1"/>
          </p:cNvSpPr>
          <p:nvPr>
            <p:ph type="ftr" sz="quarter" idx="10"/>
          </p:nvPr>
        </p:nvSpPr>
        <p:spPr/>
        <p:txBody>
          <a:bodyPr/>
          <a:lstStyle/>
          <a:p>
            <a:r>
              <a:rPr lang="fr-FR" smtClean="0"/>
              <a:t>Master Population Développement • 2 décembre 2011</a:t>
            </a:r>
            <a:endParaRPr lang="fr-FR"/>
          </a:p>
        </p:txBody>
      </p:sp>
      <p:sp>
        <p:nvSpPr>
          <p:cNvPr id="5" name="Espace réservé du numéro de diapositive 4"/>
          <p:cNvSpPr>
            <a:spLocks noGrp="1"/>
          </p:cNvSpPr>
          <p:nvPr>
            <p:ph type="sldNum" sz="quarter" idx="11"/>
          </p:nvPr>
        </p:nvSpPr>
        <p:spPr/>
        <p:txBody>
          <a:bodyPr/>
          <a:lstStyle/>
          <a:p>
            <a:fld id="{CFF56261-02D1-42C2-B561-912ED7D834E0}" type="slidenum">
              <a:rPr lang="fr-FR" smtClean="0"/>
              <a:pPr/>
              <a:t>9</a:t>
            </a:fld>
            <a:endParaRPr lang="fr-FR"/>
          </a:p>
        </p:txBody>
      </p:sp>
      <p:graphicFrame>
        <p:nvGraphicFramePr>
          <p:cNvPr id="7" name="Group 126"/>
          <p:cNvGraphicFramePr>
            <a:graphicFrameLocks noGrp="1"/>
          </p:cNvGraphicFramePr>
          <p:nvPr>
            <p:ph idx="1"/>
            <p:extLst>
              <p:ext uri="{D42A27DB-BD31-4B8C-83A1-F6EECF244321}">
                <p14:modId xmlns:p14="http://schemas.microsoft.com/office/powerpoint/2010/main" val="3793393991"/>
              </p:ext>
            </p:extLst>
          </p:nvPr>
        </p:nvGraphicFramePr>
        <p:xfrm>
          <a:off x="2268538" y="692150"/>
          <a:ext cx="6172200" cy="5688013"/>
        </p:xfrm>
        <a:graphic>
          <a:graphicData uri="http://schemas.openxmlformats.org/drawingml/2006/table">
            <a:tbl>
              <a:tblPr/>
              <a:tblGrid>
                <a:gridCol w="1543050"/>
                <a:gridCol w="1543050"/>
                <a:gridCol w="1543050"/>
                <a:gridCol w="1543050"/>
              </a:tblGrid>
              <a:tr h="1422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Calibri" pitchFamily="34"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rPr>
                        <a:t>Pas de </a:t>
                      </a:r>
                      <a:br>
                        <a:rPr kumimoji="0" lang="fr-FR" sz="1800" b="1" i="0" u="none" strike="noStrike" cap="none" normalizeH="0" baseline="0" dirty="0" smtClean="0">
                          <a:ln>
                            <a:noFill/>
                          </a:ln>
                          <a:solidFill>
                            <a:schemeClr val="tx1"/>
                          </a:solidFill>
                          <a:effectLst/>
                          <a:latin typeface="Calibri" pitchFamily="34" charset="0"/>
                        </a:rPr>
                      </a:br>
                      <a:r>
                        <a:rPr kumimoji="0" lang="fr-FR" sz="1800" b="1" i="0" u="none" strike="noStrike" cap="none" normalizeH="0" baseline="0" dirty="0" smtClean="0">
                          <a:ln>
                            <a:noFill/>
                          </a:ln>
                          <a:solidFill>
                            <a:schemeClr val="tx1"/>
                          </a:solidFill>
                          <a:effectLst/>
                          <a:latin typeface="Calibri" pitchFamily="34" charset="0"/>
                        </a:rPr>
                        <a:t>RS </a:t>
                      </a:r>
                      <a:r>
                        <a:rPr kumimoji="0" lang="fr-FR" sz="1800" b="1" i="0" u="none" strike="noStrike" cap="none" normalizeH="0" baseline="0" dirty="0" smtClean="0">
                          <a:ln>
                            <a:noFill/>
                          </a:ln>
                          <a:solidFill>
                            <a:schemeClr val="tx1"/>
                          </a:solidFill>
                          <a:effectLst/>
                          <a:latin typeface="Arial Unicode MS" pitchFamily="34" charset="-128"/>
                        </a:rPr>
                        <a:t>♀</a:t>
                      </a: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rPr>
                        <a:t>RS </a:t>
                      </a:r>
                      <a:r>
                        <a:rPr kumimoji="0" lang="fr-FR" sz="1800" b="1" i="0" u="none" strike="noStrike" cap="none" normalizeH="0" baseline="0" dirty="0" smtClean="0">
                          <a:ln>
                            <a:noFill/>
                          </a:ln>
                          <a:solidFill>
                            <a:schemeClr val="tx1"/>
                          </a:solidFill>
                          <a:effectLst/>
                          <a:latin typeface="Arial Unicode MS" pitchFamily="34" charset="-128"/>
                        </a:rPr>
                        <a:t>♀</a:t>
                      </a:r>
                      <a:r>
                        <a:rPr kumimoji="0" lang="fr-FR" sz="1800" b="1" i="0" u="none" strike="noStrike" cap="none" normalizeH="0" baseline="0" dirty="0" smtClean="0">
                          <a:ln>
                            <a:noFill/>
                          </a:ln>
                          <a:solidFill>
                            <a:schemeClr val="tx1"/>
                          </a:solidFill>
                          <a:effectLst/>
                          <a:latin typeface="Calibri" pitchFamily="34" charset="0"/>
                        </a:rPr>
                        <a:t> </a:t>
                      </a:r>
                      <a:br>
                        <a:rPr kumimoji="0" lang="fr-FR" sz="1800" b="1" i="0" u="none" strike="noStrike" cap="none" normalizeH="0" baseline="0" dirty="0" smtClean="0">
                          <a:ln>
                            <a:noFill/>
                          </a:ln>
                          <a:solidFill>
                            <a:schemeClr val="tx1"/>
                          </a:solidFill>
                          <a:effectLst/>
                          <a:latin typeface="Calibri" pitchFamily="34" charset="0"/>
                        </a:rPr>
                      </a:br>
                      <a:r>
                        <a:rPr kumimoji="0" lang="fr-FR" sz="1800" b="1" i="0" u="none" strike="noStrike" cap="none" normalizeH="0" baseline="0" dirty="0" smtClean="0">
                          <a:ln>
                            <a:noFill/>
                          </a:ln>
                          <a:solidFill>
                            <a:schemeClr val="tx1"/>
                          </a:solidFill>
                          <a:effectLst/>
                          <a:latin typeface="Calibri" pitchFamily="34" charset="0"/>
                        </a:rPr>
                        <a:t>sans reg</a:t>
                      </a: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rPr>
                        <a:t>RS </a:t>
                      </a:r>
                      <a:r>
                        <a:rPr kumimoji="0" lang="fr-FR" sz="1800" b="1" i="0" u="none" strike="noStrike" cap="none" normalizeH="0" baseline="0" dirty="0" smtClean="0">
                          <a:ln>
                            <a:noFill/>
                          </a:ln>
                          <a:solidFill>
                            <a:schemeClr val="tx1"/>
                          </a:solidFill>
                          <a:effectLst/>
                          <a:latin typeface="Arial Unicode MS" pitchFamily="34" charset="-128"/>
                        </a:rPr>
                        <a:t>♀</a:t>
                      </a:r>
                      <a:r>
                        <a:rPr kumimoji="0" lang="fr-FR" sz="1800" b="1" i="0" u="none" strike="noStrike" cap="none" normalizeH="0" baseline="0" dirty="0" smtClean="0">
                          <a:ln>
                            <a:noFill/>
                          </a:ln>
                          <a:solidFill>
                            <a:schemeClr val="tx1"/>
                          </a:solidFill>
                          <a:effectLst/>
                          <a:latin typeface="Calibri" pitchFamily="34" charset="0"/>
                        </a:rPr>
                        <a:t> </a:t>
                      </a:r>
                      <a:br>
                        <a:rPr kumimoji="0" lang="fr-FR" sz="1800" b="1" i="0" u="none" strike="noStrike" cap="none" normalizeH="0" baseline="0" dirty="0" smtClean="0">
                          <a:ln>
                            <a:noFill/>
                          </a:ln>
                          <a:solidFill>
                            <a:schemeClr val="tx1"/>
                          </a:solidFill>
                          <a:effectLst/>
                          <a:latin typeface="Calibri" pitchFamily="34" charset="0"/>
                        </a:rPr>
                      </a:br>
                      <a:r>
                        <a:rPr kumimoji="0" lang="fr-FR" sz="1800" b="1" i="0" u="none" strike="noStrike" cap="none" normalizeH="0" baseline="0" dirty="0" smtClean="0">
                          <a:ln>
                            <a:noFill/>
                          </a:ln>
                          <a:solidFill>
                            <a:schemeClr val="tx1"/>
                          </a:solidFill>
                          <a:effectLst/>
                          <a:latin typeface="Calibri" pitchFamily="34" charset="0"/>
                        </a:rPr>
                        <a:t>+ reg</a:t>
                      </a:r>
                    </a:p>
                  </a:txBody>
                  <a:tcPr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422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Calibri" pitchFamily="34" charset="0"/>
                        </a:rPr>
                        <a:t>Pas de </a:t>
                      </a:r>
                      <a:br>
                        <a:rPr kumimoji="0" lang="fr-FR" sz="1800" b="1" i="0" u="none" strike="noStrike" cap="none" normalizeH="0" baseline="0" smtClean="0">
                          <a:ln>
                            <a:noFill/>
                          </a:ln>
                          <a:solidFill>
                            <a:schemeClr val="tx1"/>
                          </a:solidFill>
                          <a:effectLst/>
                          <a:latin typeface="Calibri" pitchFamily="34" charset="0"/>
                        </a:rPr>
                      </a:br>
                      <a:r>
                        <a:rPr kumimoji="0" lang="fr-FR" sz="1800" b="1" i="0" u="none" strike="noStrike" cap="none" normalizeH="0" baseline="0" smtClean="0">
                          <a:ln>
                            <a:noFill/>
                          </a:ln>
                          <a:solidFill>
                            <a:schemeClr val="tx1"/>
                          </a:solidFill>
                          <a:effectLst/>
                          <a:latin typeface="Calibri" pitchFamily="34" charset="0"/>
                        </a:rPr>
                        <a:t>RS </a:t>
                      </a:r>
                      <a:r>
                        <a:rPr kumimoji="0" lang="fr-FR" sz="1800" b="1" i="0" u="none" strike="noStrike" cap="none" normalizeH="0" baseline="0" smtClean="0">
                          <a:ln>
                            <a:noFill/>
                          </a:ln>
                          <a:solidFill>
                            <a:schemeClr val="tx1"/>
                          </a:solidFill>
                          <a:effectLst/>
                          <a:latin typeface="Arial Unicode MS" pitchFamily="34" charset="-128"/>
                        </a:rPr>
                        <a:t>♂</a:t>
                      </a:r>
                    </a:p>
                  </a:txBody>
                  <a:tcPr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1" u="none" strike="noStrike" cap="none" normalizeH="0" baseline="0" dirty="0" smtClean="0">
                          <a:ln>
                            <a:noFill/>
                          </a:ln>
                          <a:solidFill>
                            <a:schemeClr val="tx1"/>
                          </a:solidFill>
                          <a:effectLst/>
                          <a:latin typeface="Calibri" pitchFamily="34" charset="0"/>
                        </a:rPr>
                        <a:t>Abstinent</a:t>
                      </a:r>
                      <a:br>
                        <a:rPr kumimoji="0" lang="fr-FR" sz="1800" b="0" i="1" u="none" strike="noStrike" cap="none" normalizeH="0" baseline="0" dirty="0" smtClean="0">
                          <a:ln>
                            <a:noFill/>
                          </a:ln>
                          <a:solidFill>
                            <a:schemeClr val="tx1"/>
                          </a:solidFill>
                          <a:effectLst/>
                          <a:latin typeface="Calibri" pitchFamily="34" charset="0"/>
                        </a:rPr>
                      </a:br>
                      <a:r>
                        <a:rPr kumimoji="0" lang="fr-FR" sz="1800" b="0" i="1" u="none" strike="noStrike" cap="none" normalizeH="0" baseline="0" dirty="0" smtClean="0">
                          <a:ln>
                            <a:noFill/>
                          </a:ln>
                          <a:solidFill>
                            <a:schemeClr val="tx1"/>
                          </a:solidFill>
                          <a:effectLst/>
                          <a:latin typeface="Calibri" pitchFamily="34" charset="0"/>
                        </a:rPr>
                        <a:t>n=6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DF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1" u="none" strike="noStrike" cap="none" normalizeH="0" baseline="0" dirty="0" smtClean="0">
                          <a:ln>
                            <a:noFill/>
                          </a:ln>
                          <a:solidFill>
                            <a:schemeClr val="tx1"/>
                          </a:solidFill>
                          <a:effectLst/>
                          <a:latin typeface="Calibri" pitchFamily="34" charset="0"/>
                        </a:rPr>
                        <a:t>Hétéro,</a:t>
                      </a:r>
                      <a:br>
                        <a:rPr kumimoji="0" lang="fr-FR" sz="1800" b="0" i="1" u="none" strike="noStrike" cap="none" normalizeH="0" baseline="0" dirty="0" smtClean="0">
                          <a:ln>
                            <a:noFill/>
                          </a:ln>
                          <a:solidFill>
                            <a:schemeClr val="tx1"/>
                          </a:solidFill>
                          <a:effectLst/>
                          <a:latin typeface="Calibri" pitchFamily="34" charset="0"/>
                        </a:rPr>
                      </a:br>
                      <a:r>
                        <a:rPr kumimoji="0" lang="fr-FR" sz="1800" b="0" i="1" u="none" strike="noStrike" cap="none" normalizeH="0" baseline="0" dirty="0" smtClean="0">
                          <a:ln>
                            <a:noFill/>
                          </a:ln>
                          <a:solidFill>
                            <a:schemeClr val="tx1"/>
                          </a:solidFill>
                          <a:effectLst/>
                          <a:latin typeface="Calibri" pitchFamily="34" charset="0"/>
                        </a:rPr>
                        <a:t>sans reg</a:t>
                      </a:r>
                      <a:br>
                        <a:rPr kumimoji="0" lang="fr-FR" sz="1800" b="0" i="1" u="none" strike="noStrike" cap="none" normalizeH="0" baseline="0" dirty="0" smtClean="0">
                          <a:ln>
                            <a:noFill/>
                          </a:ln>
                          <a:solidFill>
                            <a:schemeClr val="tx1"/>
                          </a:solidFill>
                          <a:effectLst/>
                          <a:latin typeface="Calibri" pitchFamily="34" charset="0"/>
                        </a:rPr>
                      </a:br>
                      <a:r>
                        <a:rPr kumimoji="0" lang="fr-FR" sz="1800" b="0" i="1" u="none" strike="noStrike" cap="none" normalizeH="0" baseline="0" dirty="0" smtClean="0">
                          <a:ln>
                            <a:noFill/>
                          </a:ln>
                          <a:solidFill>
                            <a:schemeClr val="tx1"/>
                          </a:solidFill>
                          <a:effectLst/>
                          <a:latin typeface="Calibri" pitchFamily="34" charset="0"/>
                        </a:rPr>
                        <a:t>n=0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DF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1" u="none" strike="noStrike" cap="none" normalizeH="0" baseline="0" dirty="0" smtClean="0">
                          <a:ln>
                            <a:noFill/>
                          </a:ln>
                          <a:solidFill>
                            <a:schemeClr val="tx1"/>
                          </a:solidFill>
                          <a:effectLst/>
                          <a:latin typeface="Calibri" pitchFamily="34" charset="0"/>
                        </a:rPr>
                        <a:t>Hétéro,</a:t>
                      </a:r>
                      <a:br>
                        <a:rPr kumimoji="0" lang="fr-FR" sz="1800" b="0" i="1" u="none" strike="noStrike" cap="none" normalizeH="0" baseline="0" dirty="0" smtClean="0">
                          <a:ln>
                            <a:noFill/>
                          </a:ln>
                          <a:solidFill>
                            <a:schemeClr val="tx1"/>
                          </a:solidFill>
                          <a:effectLst/>
                          <a:latin typeface="Calibri" pitchFamily="34" charset="0"/>
                        </a:rPr>
                      </a:br>
                      <a:r>
                        <a:rPr kumimoji="0" lang="fr-FR" sz="1800" b="0" i="1" u="none" strike="noStrike" cap="none" normalizeH="0" baseline="0" dirty="0" smtClean="0">
                          <a:ln>
                            <a:noFill/>
                          </a:ln>
                          <a:solidFill>
                            <a:schemeClr val="tx1"/>
                          </a:solidFill>
                          <a:effectLst/>
                          <a:latin typeface="Calibri" pitchFamily="34" charset="0"/>
                        </a:rPr>
                        <a:t>reg F</a:t>
                      </a:r>
                      <a:br>
                        <a:rPr kumimoji="0" lang="fr-FR" sz="1800" b="0" i="1" u="none" strike="noStrike" cap="none" normalizeH="0" baseline="0" dirty="0" smtClean="0">
                          <a:ln>
                            <a:noFill/>
                          </a:ln>
                          <a:solidFill>
                            <a:schemeClr val="tx1"/>
                          </a:solidFill>
                          <a:effectLst/>
                          <a:latin typeface="Calibri" pitchFamily="34" charset="0"/>
                        </a:rPr>
                      </a:br>
                      <a:r>
                        <a:rPr kumimoji="0" lang="fr-FR" sz="1800" b="0" i="1" u="none" strike="noStrike" cap="none" normalizeH="0" baseline="0" dirty="0" smtClean="0">
                          <a:ln>
                            <a:noFill/>
                          </a:ln>
                          <a:solidFill>
                            <a:schemeClr val="tx1"/>
                          </a:solidFill>
                          <a:effectLst/>
                          <a:latin typeface="Calibri" pitchFamily="34" charset="0"/>
                        </a:rPr>
                        <a:t>n=6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DF7"/>
                    </a:solidFill>
                  </a:tcPr>
                </a:tc>
              </a:tr>
              <a:tr h="14208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Calibri" pitchFamily="34" charset="0"/>
                        </a:rPr>
                        <a:t>RS </a:t>
                      </a:r>
                      <a:r>
                        <a:rPr kumimoji="0" lang="fr-FR" sz="1800" b="1" i="0" u="none" strike="noStrike" cap="none" normalizeH="0" baseline="0" smtClean="0">
                          <a:ln>
                            <a:noFill/>
                          </a:ln>
                          <a:solidFill>
                            <a:schemeClr val="tx1"/>
                          </a:solidFill>
                          <a:effectLst/>
                          <a:latin typeface="Arial Unicode MS" pitchFamily="34" charset="-128"/>
                        </a:rPr>
                        <a:t>♂</a:t>
                      </a:r>
                      <a:r>
                        <a:rPr kumimoji="0" lang="fr-FR" sz="1800" b="1" i="0" u="none" strike="noStrike" cap="none" normalizeH="0" baseline="0" smtClean="0">
                          <a:ln>
                            <a:noFill/>
                          </a:ln>
                          <a:solidFill>
                            <a:schemeClr val="tx1"/>
                          </a:solidFill>
                          <a:effectLst/>
                          <a:latin typeface="Calibri" pitchFamily="34" charset="0"/>
                        </a:rPr>
                        <a:t> </a:t>
                      </a:r>
                      <a:br>
                        <a:rPr kumimoji="0" lang="fr-FR" sz="1800" b="1" i="0" u="none" strike="noStrike" cap="none" normalizeH="0" baseline="0" smtClean="0">
                          <a:ln>
                            <a:noFill/>
                          </a:ln>
                          <a:solidFill>
                            <a:schemeClr val="tx1"/>
                          </a:solidFill>
                          <a:effectLst/>
                          <a:latin typeface="Calibri" pitchFamily="34" charset="0"/>
                        </a:rPr>
                      </a:br>
                      <a:r>
                        <a:rPr kumimoji="0" lang="fr-FR" sz="1800" b="1" i="0" u="none" strike="noStrike" cap="none" normalizeH="0" baseline="0" smtClean="0">
                          <a:ln>
                            <a:noFill/>
                          </a:ln>
                          <a:solidFill>
                            <a:schemeClr val="tx1"/>
                          </a:solidFill>
                          <a:effectLst/>
                          <a:latin typeface="Calibri" pitchFamily="34" charset="0"/>
                        </a:rPr>
                        <a:t>sans reg</a:t>
                      </a:r>
                    </a:p>
                  </a:txBody>
                  <a:tcPr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1" u="none" strike="noStrike" cap="none" normalizeH="0" baseline="0" smtClean="0">
                          <a:ln>
                            <a:noFill/>
                          </a:ln>
                          <a:solidFill>
                            <a:schemeClr val="tx1"/>
                          </a:solidFill>
                          <a:effectLst/>
                          <a:latin typeface="Calibri" pitchFamily="34" charset="0"/>
                        </a:rPr>
                        <a:t>Homo,</a:t>
                      </a:r>
                      <a:br>
                        <a:rPr kumimoji="0" lang="fr-FR" sz="1800" b="0" i="1" u="none" strike="noStrike" cap="none" normalizeH="0" baseline="0" smtClean="0">
                          <a:ln>
                            <a:noFill/>
                          </a:ln>
                          <a:solidFill>
                            <a:schemeClr val="tx1"/>
                          </a:solidFill>
                          <a:effectLst/>
                          <a:latin typeface="Calibri" pitchFamily="34" charset="0"/>
                        </a:rPr>
                      </a:br>
                      <a:r>
                        <a:rPr kumimoji="0" lang="fr-FR" sz="1800" b="0" i="1" u="none" strike="noStrike" cap="none" normalizeH="0" baseline="0" smtClean="0">
                          <a:ln>
                            <a:noFill/>
                          </a:ln>
                          <a:solidFill>
                            <a:schemeClr val="tx1"/>
                          </a:solidFill>
                          <a:effectLst/>
                          <a:latin typeface="Calibri" pitchFamily="34" charset="0"/>
                        </a:rPr>
                        <a:t>sans reg</a:t>
                      </a:r>
                      <a:br>
                        <a:rPr kumimoji="0" lang="fr-FR" sz="1800" b="0" i="1" u="none" strike="noStrike" cap="none" normalizeH="0" baseline="0" smtClean="0">
                          <a:ln>
                            <a:noFill/>
                          </a:ln>
                          <a:solidFill>
                            <a:schemeClr val="tx1"/>
                          </a:solidFill>
                          <a:effectLst/>
                          <a:latin typeface="Calibri" pitchFamily="34" charset="0"/>
                        </a:rPr>
                      </a:br>
                      <a:r>
                        <a:rPr kumimoji="0" lang="fr-FR" sz="1800" b="0" i="1" u="none" strike="noStrike" cap="none" normalizeH="0" baseline="0" smtClean="0">
                          <a:ln>
                            <a:noFill/>
                          </a:ln>
                          <a:solidFill>
                            <a:schemeClr val="tx1"/>
                          </a:solidFill>
                          <a:effectLst/>
                          <a:latin typeface="Calibri" pitchFamily="34" charset="0"/>
                        </a:rPr>
                        <a:t>n=35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1" u="none" strike="noStrike" cap="none" normalizeH="0" baseline="0" smtClean="0">
                          <a:ln>
                            <a:noFill/>
                          </a:ln>
                          <a:solidFill>
                            <a:schemeClr val="tx1"/>
                          </a:solidFill>
                          <a:effectLst/>
                          <a:latin typeface="Calibri" pitchFamily="34" charset="0"/>
                        </a:rPr>
                        <a:t>Bi,</a:t>
                      </a:r>
                      <a:br>
                        <a:rPr kumimoji="0" lang="fr-FR" sz="1800" b="0" i="1" u="none" strike="noStrike" cap="none" normalizeH="0" baseline="0" smtClean="0">
                          <a:ln>
                            <a:noFill/>
                          </a:ln>
                          <a:solidFill>
                            <a:schemeClr val="tx1"/>
                          </a:solidFill>
                          <a:effectLst/>
                          <a:latin typeface="Calibri" pitchFamily="34" charset="0"/>
                        </a:rPr>
                      </a:br>
                      <a:r>
                        <a:rPr kumimoji="0" lang="fr-FR" sz="1800" b="0" i="1" u="none" strike="noStrike" cap="none" normalizeH="0" baseline="0" smtClean="0">
                          <a:ln>
                            <a:noFill/>
                          </a:ln>
                          <a:solidFill>
                            <a:schemeClr val="tx1"/>
                          </a:solidFill>
                          <a:effectLst/>
                          <a:latin typeface="Calibri" pitchFamily="34" charset="0"/>
                        </a:rPr>
                        <a:t>sans reg</a:t>
                      </a:r>
                      <a:br>
                        <a:rPr kumimoji="0" lang="fr-FR" sz="1800" b="0" i="1" u="none" strike="noStrike" cap="none" normalizeH="0" baseline="0" smtClean="0">
                          <a:ln>
                            <a:noFill/>
                          </a:ln>
                          <a:solidFill>
                            <a:schemeClr val="tx1"/>
                          </a:solidFill>
                          <a:effectLst/>
                          <a:latin typeface="Calibri" pitchFamily="34" charset="0"/>
                        </a:rPr>
                      </a:br>
                      <a:r>
                        <a:rPr kumimoji="0" lang="fr-FR" sz="1800" b="0" i="1" u="none" strike="noStrike" cap="none" normalizeH="0" baseline="0" smtClean="0">
                          <a:ln>
                            <a:noFill/>
                          </a:ln>
                          <a:solidFill>
                            <a:schemeClr val="tx1"/>
                          </a:solidFill>
                          <a:effectLst/>
                          <a:latin typeface="Calibri" pitchFamily="34" charset="0"/>
                        </a:rPr>
                        <a:t>n=50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1" u="none" strike="noStrike" cap="none" normalizeH="0" baseline="0" dirty="0" smtClean="0">
                          <a:ln>
                            <a:noFill/>
                          </a:ln>
                          <a:solidFill>
                            <a:schemeClr val="tx1"/>
                          </a:solidFill>
                          <a:effectLst/>
                          <a:latin typeface="Calibri" pitchFamily="34" charset="0"/>
                        </a:rPr>
                        <a:t>Bi,</a:t>
                      </a:r>
                      <a:br>
                        <a:rPr kumimoji="0" lang="fr-FR" sz="1800" b="0" i="1" u="none" strike="noStrike" cap="none" normalizeH="0" baseline="0" dirty="0" smtClean="0">
                          <a:ln>
                            <a:noFill/>
                          </a:ln>
                          <a:solidFill>
                            <a:schemeClr val="tx1"/>
                          </a:solidFill>
                          <a:effectLst/>
                          <a:latin typeface="Calibri" pitchFamily="34" charset="0"/>
                        </a:rPr>
                      </a:br>
                      <a:r>
                        <a:rPr kumimoji="0" lang="fr-FR" sz="1800" b="0" i="1" u="none" strike="noStrike" cap="none" normalizeH="0" baseline="0" dirty="0" smtClean="0">
                          <a:ln>
                            <a:noFill/>
                          </a:ln>
                          <a:solidFill>
                            <a:schemeClr val="tx1"/>
                          </a:solidFill>
                          <a:effectLst/>
                          <a:latin typeface="Calibri" pitchFamily="34" charset="0"/>
                        </a:rPr>
                        <a:t>reg F</a:t>
                      </a:r>
                      <a:br>
                        <a:rPr kumimoji="0" lang="fr-FR" sz="1800" b="0" i="1" u="none" strike="noStrike" cap="none" normalizeH="0" baseline="0" dirty="0" smtClean="0">
                          <a:ln>
                            <a:noFill/>
                          </a:ln>
                          <a:solidFill>
                            <a:schemeClr val="tx1"/>
                          </a:solidFill>
                          <a:effectLst/>
                          <a:latin typeface="Calibri" pitchFamily="34" charset="0"/>
                        </a:rPr>
                      </a:br>
                      <a:r>
                        <a:rPr kumimoji="0" lang="fr-FR" sz="1800" b="0" i="1" u="none" strike="noStrike" cap="none" normalizeH="0" baseline="0" dirty="0" smtClean="0">
                          <a:ln>
                            <a:noFill/>
                          </a:ln>
                          <a:solidFill>
                            <a:schemeClr val="tx1"/>
                          </a:solidFill>
                          <a:effectLst/>
                          <a:latin typeface="Calibri" pitchFamily="34" charset="0"/>
                        </a:rPr>
                        <a:t>n=51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r>
              <a:tr h="1422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Calibri" pitchFamily="34" charset="0"/>
                        </a:rPr>
                        <a:t>RS </a:t>
                      </a:r>
                      <a:r>
                        <a:rPr kumimoji="0" lang="fr-FR" sz="1800" b="1" i="0" u="none" strike="noStrike" cap="none" normalizeH="0" baseline="0" smtClean="0">
                          <a:ln>
                            <a:noFill/>
                          </a:ln>
                          <a:solidFill>
                            <a:schemeClr val="tx1"/>
                          </a:solidFill>
                          <a:effectLst/>
                          <a:latin typeface="Arial Unicode MS" pitchFamily="34" charset="-128"/>
                        </a:rPr>
                        <a:t>♂</a:t>
                      </a:r>
                      <a:r>
                        <a:rPr kumimoji="0" lang="fr-FR" sz="1800" b="1" i="0" u="none" strike="noStrike" cap="none" normalizeH="0" baseline="0" smtClean="0">
                          <a:ln>
                            <a:noFill/>
                          </a:ln>
                          <a:solidFill>
                            <a:schemeClr val="tx1"/>
                          </a:solidFill>
                          <a:effectLst/>
                          <a:latin typeface="Calibri" pitchFamily="34" charset="0"/>
                        </a:rPr>
                        <a:t> </a:t>
                      </a:r>
                      <a:br>
                        <a:rPr kumimoji="0" lang="fr-FR" sz="1800" b="1" i="0" u="none" strike="noStrike" cap="none" normalizeH="0" baseline="0" smtClean="0">
                          <a:ln>
                            <a:noFill/>
                          </a:ln>
                          <a:solidFill>
                            <a:schemeClr val="tx1"/>
                          </a:solidFill>
                          <a:effectLst/>
                          <a:latin typeface="Calibri" pitchFamily="34" charset="0"/>
                        </a:rPr>
                      </a:br>
                      <a:r>
                        <a:rPr kumimoji="0" lang="fr-FR" sz="1800" b="1" i="0" u="none" strike="noStrike" cap="none" normalizeH="0" baseline="0" smtClean="0">
                          <a:ln>
                            <a:noFill/>
                          </a:ln>
                          <a:solidFill>
                            <a:schemeClr val="tx1"/>
                          </a:solidFill>
                          <a:effectLst/>
                          <a:latin typeface="Calibri" pitchFamily="34" charset="0"/>
                        </a:rPr>
                        <a:t>+ reg </a:t>
                      </a:r>
                    </a:p>
                  </a:txBody>
                  <a:tcPr anchor="ct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1" u="none" strike="noStrike" cap="none" normalizeH="0" baseline="0" smtClean="0">
                          <a:ln>
                            <a:noFill/>
                          </a:ln>
                          <a:solidFill>
                            <a:schemeClr val="tx1"/>
                          </a:solidFill>
                          <a:effectLst/>
                          <a:latin typeface="Calibri" pitchFamily="34" charset="0"/>
                        </a:rPr>
                        <a:t>Homo,</a:t>
                      </a:r>
                      <a:br>
                        <a:rPr kumimoji="0" lang="fr-FR" sz="1800" b="0" i="1" u="none" strike="noStrike" cap="none" normalizeH="0" baseline="0" smtClean="0">
                          <a:ln>
                            <a:noFill/>
                          </a:ln>
                          <a:solidFill>
                            <a:schemeClr val="tx1"/>
                          </a:solidFill>
                          <a:effectLst/>
                          <a:latin typeface="Calibri" pitchFamily="34" charset="0"/>
                        </a:rPr>
                      </a:br>
                      <a:r>
                        <a:rPr kumimoji="0" lang="fr-FR" sz="1800" b="0" i="1" u="none" strike="noStrike" cap="none" normalizeH="0" baseline="0" smtClean="0">
                          <a:ln>
                            <a:noFill/>
                          </a:ln>
                          <a:solidFill>
                            <a:schemeClr val="tx1"/>
                          </a:solidFill>
                          <a:effectLst/>
                          <a:latin typeface="Calibri" pitchFamily="34" charset="0"/>
                        </a:rPr>
                        <a:t>reg H</a:t>
                      </a:r>
                      <a:br>
                        <a:rPr kumimoji="0" lang="fr-FR" sz="1800" b="0" i="1" u="none" strike="noStrike" cap="none" normalizeH="0" baseline="0" smtClean="0">
                          <a:ln>
                            <a:noFill/>
                          </a:ln>
                          <a:solidFill>
                            <a:schemeClr val="tx1"/>
                          </a:solidFill>
                          <a:effectLst/>
                          <a:latin typeface="Calibri" pitchFamily="34" charset="0"/>
                        </a:rPr>
                      </a:br>
                      <a:r>
                        <a:rPr kumimoji="0" lang="fr-FR" sz="1800" b="0" i="1" u="none" strike="noStrike" cap="none" normalizeH="0" baseline="0" smtClean="0">
                          <a:ln>
                            <a:noFill/>
                          </a:ln>
                          <a:solidFill>
                            <a:schemeClr val="tx1"/>
                          </a:solidFill>
                          <a:effectLst/>
                          <a:latin typeface="Calibri" pitchFamily="34" charset="0"/>
                        </a:rPr>
                        <a:t>n=96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1" u="none" strike="noStrike" cap="none" normalizeH="0" baseline="0" dirty="0" smtClean="0">
                          <a:ln>
                            <a:noFill/>
                          </a:ln>
                          <a:solidFill>
                            <a:schemeClr val="tx1"/>
                          </a:solidFill>
                          <a:effectLst/>
                          <a:latin typeface="Calibri" pitchFamily="34" charset="0"/>
                        </a:rPr>
                        <a:t>Bi,</a:t>
                      </a:r>
                      <a:br>
                        <a:rPr kumimoji="0" lang="fr-FR" sz="1800" b="0" i="1" u="none" strike="noStrike" cap="none" normalizeH="0" baseline="0" dirty="0" smtClean="0">
                          <a:ln>
                            <a:noFill/>
                          </a:ln>
                          <a:solidFill>
                            <a:schemeClr val="tx1"/>
                          </a:solidFill>
                          <a:effectLst/>
                          <a:latin typeface="Calibri" pitchFamily="34" charset="0"/>
                        </a:rPr>
                      </a:br>
                      <a:r>
                        <a:rPr kumimoji="0" lang="fr-FR" sz="1800" b="0" i="1" u="none" strike="noStrike" cap="none" normalizeH="0" baseline="0" dirty="0" smtClean="0">
                          <a:ln>
                            <a:noFill/>
                          </a:ln>
                          <a:solidFill>
                            <a:schemeClr val="tx1"/>
                          </a:solidFill>
                          <a:effectLst/>
                          <a:latin typeface="Calibri" pitchFamily="34" charset="0"/>
                        </a:rPr>
                        <a:t>reg H</a:t>
                      </a:r>
                      <a:br>
                        <a:rPr kumimoji="0" lang="fr-FR" sz="1800" b="0" i="1" u="none" strike="noStrike" cap="none" normalizeH="0" baseline="0" dirty="0" smtClean="0">
                          <a:ln>
                            <a:noFill/>
                          </a:ln>
                          <a:solidFill>
                            <a:schemeClr val="tx1"/>
                          </a:solidFill>
                          <a:effectLst/>
                          <a:latin typeface="Calibri" pitchFamily="34" charset="0"/>
                        </a:rPr>
                      </a:br>
                      <a:r>
                        <a:rPr kumimoji="0" lang="fr-FR" sz="1800" b="0" i="1" u="none" strike="noStrike" cap="none" normalizeH="0" baseline="0" dirty="0" smtClean="0">
                          <a:ln>
                            <a:noFill/>
                          </a:ln>
                          <a:solidFill>
                            <a:schemeClr val="tx1"/>
                          </a:solidFill>
                          <a:effectLst/>
                          <a:latin typeface="Calibri" pitchFamily="34" charset="0"/>
                        </a:rPr>
                        <a:t>n=50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1" u="none" strike="noStrike" cap="none" normalizeH="0" baseline="0" dirty="0" smtClean="0">
                          <a:ln>
                            <a:noFill/>
                          </a:ln>
                          <a:solidFill>
                            <a:schemeClr val="tx1"/>
                          </a:solidFill>
                          <a:effectLst/>
                          <a:latin typeface="Calibri" pitchFamily="34" charset="0"/>
                        </a:rPr>
                        <a:t>Bi,</a:t>
                      </a:r>
                      <a:br>
                        <a:rPr kumimoji="0" lang="fr-FR" sz="1800" b="0" i="1" u="none" strike="noStrike" cap="none" normalizeH="0" baseline="0" dirty="0" smtClean="0">
                          <a:ln>
                            <a:noFill/>
                          </a:ln>
                          <a:solidFill>
                            <a:schemeClr val="tx1"/>
                          </a:solidFill>
                          <a:effectLst/>
                          <a:latin typeface="Calibri" pitchFamily="34" charset="0"/>
                        </a:rPr>
                      </a:br>
                      <a:r>
                        <a:rPr kumimoji="0" lang="fr-FR" sz="1800" b="0" i="1" u="none" strike="noStrike" cap="none" normalizeH="0" baseline="0" dirty="0" smtClean="0">
                          <a:ln>
                            <a:noFill/>
                          </a:ln>
                          <a:solidFill>
                            <a:schemeClr val="tx1"/>
                          </a:solidFill>
                          <a:effectLst/>
                          <a:latin typeface="Calibri" pitchFamily="34" charset="0"/>
                        </a:rPr>
                        <a:t>reg HF</a:t>
                      </a:r>
                      <a:br>
                        <a:rPr kumimoji="0" lang="fr-FR" sz="1800" b="0" i="1" u="none" strike="noStrike" cap="none" normalizeH="0" baseline="0" dirty="0" smtClean="0">
                          <a:ln>
                            <a:noFill/>
                          </a:ln>
                          <a:solidFill>
                            <a:schemeClr val="tx1"/>
                          </a:solidFill>
                          <a:effectLst/>
                          <a:latin typeface="Calibri" pitchFamily="34" charset="0"/>
                        </a:rPr>
                      </a:br>
                      <a:r>
                        <a:rPr kumimoji="0" lang="fr-FR" sz="1800" b="0" i="1" u="none" strike="noStrike" cap="none" normalizeH="0" baseline="0" dirty="0" smtClean="0">
                          <a:ln>
                            <a:noFill/>
                          </a:ln>
                          <a:solidFill>
                            <a:schemeClr val="tx1"/>
                          </a:solidFill>
                          <a:effectLst/>
                          <a:latin typeface="Calibri" pitchFamily="34" charset="0"/>
                        </a:rPr>
                        <a:t>n=207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r>
            </a:tbl>
          </a:graphicData>
        </a:graphic>
      </p:graphicFrame>
      <p:sp>
        <p:nvSpPr>
          <p:cNvPr id="8" name="Text Box 85"/>
          <p:cNvSpPr txBox="1">
            <a:spLocks noChangeArrowheads="1"/>
          </p:cNvSpPr>
          <p:nvPr/>
        </p:nvSpPr>
        <p:spPr bwMode="auto">
          <a:xfrm>
            <a:off x="5101407" y="1084263"/>
            <a:ext cx="20733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400" dirty="0"/>
              <a:t>avec une femme</a:t>
            </a:r>
          </a:p>
        </p:txBody>
      </p:sp>
      <p:sp>
        <p:nvSpPr>
          <p:cNvPr id="9" name="Text Box 86"/>
          <p:cNvSpPr txBox="1">
            <a:spLocks noChangeArrowheads="1"/>
          </p:cNvSpPr>
          <p:nvPr/>
        </p:nvSpPr>
        <p:spPr bwMode="auto">
          <a:xfrm rot="16200000">
            <a:off x="1404337" y="4010175"/>
            <a:ext cx="19887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2400" dirty="0"/>
              <a:t>avec un homme</a:t>
            </a:r>
          </a:p>
        </p:txBody>
      </p:sp>
      <p:sp>
        <p:nvSpPr>
          <p:cNvPr id="10" name="Text Box 119"/>
          <p:cNvSpPr txBox="1">
            <a:spLocks noChangeArrowheads="1"/>
          </p:cNvSpPr>
          <p:nvPr/>
        </p:nvSpPr>
        <p:spPr bwMode="auto">
          <a:xfrm>
            <a:off x="250825" y="1184275"/>
            <a:ext cx="172085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600" dirty="0"/>
              <a:t>RS</a:t>
            </a:r>
          </a:p>
          <a:p>
            <a:r>
              <a:rPr lang="fr-FR" sz="1600" dirty="0"/>
              <a:t>Rapport sexuel</a:t>
            </a:r>
            <a:br>
              <a:rPr lang="fr-FR" sz="1600" dirty="0"/>
            </a:br>
            <a:r>
              <a:rPr lang="fr-FR" sz="1600" dirty="0"/>
              <a:t>dans l’année</a:t>
            </a:r>
          </a:p>
          <a:p>
            <a:endParaRPr lang="fr-FR" sz="1600" dirty="0"/>
          </a:p>
          <a:p>
            <a:r>
              <a:rPr lang="fr-FR" sz="1600" dirty="0"/>
              <a:t>reg</a:t>
            </a:r>
          </a:p>
          <a:p>
            <a:r>
              <a:rPr lang="fr-FR" sz="1600" dirty="0"/>
              <a:t>partenaires </a:t>
            </a:r>
            <a:br>
              <a:rPr lang="fr-FR" sz="1600" dirty="0"/>
            </a:br>
            <a:r>
              <a:rPr lang="fr-FR" sz="1600" dirty="0"/>
              <a:t>« réguliers »</a:t>
            </a:r>
          </a:p>
          <a:p>
            <a:endParaRPr lang="fr-FR" sz="1600" dirty="0"/>
          </a:p>
          <a:p>
            <a:endParaRPr lang="fr-FR" sz="1600" dirty="0"/>
          </a:p>
          <a:p>
            <a:endParaRPr lang="fr-FR" sz="1600" dirty="0"/>
          </a:p>
          <a:p>
            <a:r>
              <a:rPr lang="fr-FR" sz="1600" dirty="0"/>
              <a:t>Homosexuels exclusifs dans l’année</a:t>
            </a:r>
          </a:p>
          <a:p>
            <a:endParaRPr lang="fr-FR" sz="1600" dirty="0"/>
          </a:p>
          <a:p>
            <a:endParaRPr lang="fr-FR" sz="1600" dirty="0"/>
          </a:p>
          <a:p>
            <a:r>
              <a:rPr lang="fr-FR" sz="1600" dirty="0"/>
              <a:t>Bisexuels dans l’année</a:t>
            </a:r>
          </a:p>
          <a:p>
            <a:endParaRPr lang="fr-FR" sz="1600" dirty="0"/>
          </a:p>
          <a:p>
            <a:endParaRPr lang="fr-FR" sz="1600" dirty="0"/>
          </a:p>
          <a:p>
            <a:r>
              <a:rPr lang="fr-FR" sz="1600" dirty="0"/>
              <a:t>Exclus de l’analyse</a:t>
            </a:r>
          </a:p>
        </p:txBody>
      </p:sp>
      <p:sp>
        <p:nvSpPr>
          <p:cNvPr id="11" name="Rectangle 123"/>
          <p:cNvSpPr>
            <a:spLocks noChangeArrowheads="1"/>
          </p:cNvSpPr>
          <p:nvPr/>
        </p:nvSpPr>
        <p:spPr bwMode="auto">
          <a:xfrm>
            <a:off x="363538" y="3357563"/>
            <a:ext cx="247650" cy="241300"/>
          </a:xfrm>
          <a:prstGeom prst="rect">
            <a:avLst/>
          </a:prstGeom>
          <a:solidFill>
            <a:srgbClr val="FFCCFF"/>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 name="Rectangle 124"/>
          <p:cNvSpPr>
            <a:spLocks noChangeArrowheads="1"/>
          </p:cNvSpPr>
          <p:nvPr/>
        </p:nvSpPr>
        <p:spPr bwMode="auto">
          <a:xfrm>
            <a:off x="363538" y="4603750"/>
            <a:ext cx="247650" cy="241300"/>
          </a:xfrm>
          <a:prstGeom prst="rect">
            <a:avLst/>
          </a:prstGeom>
          <a:solidFill>
            <a:srgbClr val="99FFCC"/>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 name="Rectangle 125"/>
          <p:cNvSpPr>
            <a:spLocks noChangeArrowheads="1"/>
          </p:cNvSpPr>
          <p:nvPr/>
        </p:nvSpPr>
        <p:spPr bwMode="auto">
          <a:xfrm>
            <a:off x="363538" y="5580063"/>
            <a:ext cx="247650" cy="241300"/>
          </a:xfrm>
          <a:prstGeom prst="rect">
            <a:avLst/>
          </a:prstGeom>
          <a:solidFill>
            <a:srgbClr val="F2FDF7"/>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extLst>
      <p:ext uri="{BB962C8B-B14F-4D97-AF65-F5344CB8AC3E}">
        <p14:creationId xmlns:p14="http://schemas.microsoft.com/office/powerpoint/2010/main" val="3344251353"/>
      </p:ext>
    </p:extLst>
  </p:cSld>
  <p:clrMapOvr>
    <a:masterClrMapping/>
  </p:clrMapOvr>
  <p:transition>
    <p:fade/>
  </p:transition>
</p:sld>
</file>

<file path=ppt/theme/theme1.xml><?xml version="1.0" encoding="utf-8"?>
<a:theme xmlns:a="http://schemas.openxmlformats.org/drawingml/2006/main" name="Modèle par défa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èle par défaut">
      <a:majorFont>
        <a:latin typeface="Franklin Gothic Medium Cond"/>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1307</TotalTime>
  <Words>1970</Words>
  <Application>Microsoft Office PowerPoint</Application>
  <PresentationFormat>Affichage à l'écran (4:3)</PresentationFormat>
  <Paragraphs>445</Paragraphs>
  <Slides>49</Slides>
  <Notes>3</Notes>
  <HiddenSlides>0</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Modèle par défaut</vt:lpstr>
      <vt:lpstr>Prévention et traitement antirétroviral : étude de cas en Afrique</vt:lpstr>
      <vt:lpstr>Petits rappels épidémiologiques</vt:lpstr>
      <vt:lpstr>Indicateurs de base</vt:lpstr>
      <vt:lpstr>Valeurs absolues &amp; Valeurs relatives</vt:lpstr>
      <vt:lpstr>Prévention</vt:lpstr>
      <vt:lpstr>Cas particulier d’une pathologie non curable</vt:lpstr>
      <vt:lpstr>Prévention et facteurs de risque : une relation complexe</vt:lpstr>
      <vt:lpstr>Enquête ELIHoS  au Sénégal en 2007</vt:lpstr>
      <vt:lpstr>Pôle d’activité sexuelle actuelle</vt:lpstr>
      <vt:lpstr>Prévalence du VIH et utilisation du préservatif</vt:lpstr>
      <vt:lpstr>Des différences entre pôles  dans les biographies sexuelles (1)  </vt:lpstr>
      <vt:lpstr>Des différences entre pôles  dans les biographies sexuelles (2)  </vt:lpstr>
      <vt:lpstr>Les nouveaux outils de prévention du VIH</vt:lpstr>
      <vt:lpstr>Nouveaux outils de prévention</vt:lpstr>
      <vt:lpstr>L’échec du préservatif ?</vt:lpstr>
      <vt:lpstr>L’échec du préservatif ?</vt:lpstr>
      <vt:lpstr>Efficacité de la circoncision masculine</vt:lpstr>
      <vt:lpstr>Effet de la circoncision en population générale</vt:lpstr>
      <vt:lpstr>Nouveaux outils : nouveaux questionnements</vt:lpstr>
      <vt:lpstr>TasP Treatment as Prevention</vt:lpstr>
      <vt:lpstr>Un déclencheur</vt:lpstr>
      <vt:lpstr>La déclaration suisse</vt:lpstr>
      <vt:lpstr>Un concept déjà utilisé</vt:lpstr>
      <vt:lpstr>Impact des ARV au Nord : en Suisse</vt:lpstr>
      <vt:lpstr>Impact des ARV au Nord : au Canada</vt:lpstr>
      <vt:lpstr>L’étude Rakaï : la transmission dépend de la charge virale</vt:lpstr>
      <vt:lpstr> </vt:lpstr>
      <vt:lpstr>Présentation PowerPoint</vt:lpstr>
      <vt:lpstr>Essais cliniques randomisés : exemple de HPTN 052</vt:lpstr>
      <vt:lpstr>Essais cliniques randomisés : exemple de HPTN 052</vt:lpstr>
      <vt:lpstr>Limites des approches avant/après</vt:lpstr>
      <vt:lpstr>Limite des essais cliniques type HPTN 052</vt:lpstr>
      <vt:lpstr>L’essai TasP  (ANRS 12249)</vt:lpstr>
      <vt:lpstr>Hypothèse et Objectif</vt:lpstr>
      <vt:lpstr>Africa Centre for Health  and Population Studies</vt:lpstr>
      <vt:lpstr>Prévalence du VIH dans la zone d’étude</vt:lpstr>
      <vt:lpstr>Une randomisation par cluster</vt:lpstr>
      <vt:lpstr>Description de l’essai</vt:lpstr>
      <vt:lpstr>Taille de l’essai</vt:lpstr>
      <vt:lpstr>Relative decrease in cumulative incidence at two years in the intervention arm compared to the control arm as a function of 4 key model input parameters: 1) Test acceptance, 2) Linkage to care upon HIV diagnosis, 3) Internal migration, and 4) ART initiation criteria in the control  g.</vt:lpstr>
      <vt:lpstr>TasP ce n’est pas seulement traiter tout de suite</vt:lpstr>
      <vt:lpstr>TasP : est-ce faisable ?</vt:lpstr>
      <vt:lpstr>De nombreuses autres questions à résoudre</vt:lpstr>
      <vt:lpstr>Démarrage du projet</vt:lpstr>
      <vt:lpstr>Quelle prévention demain ?</vt:lpstr>
      <vt:lpstr>Quelle prévention demain ?</vt:lpstr>
      <vt:lpstr>Quelle prévention demain ?</vt:lpstr>
      <vt:lpstr>Quelle prévention demain ?</vt:lpstr>
      <vt:lpstr>Merci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Larmarange - Master Population et Développement</dc:title>
  <dc:creator>Joseph LARMARANGE</dc:creator>
  <cp:lastModifiedBy>Joseph LARMARANGE</cp:lastModifiedBy>
  <cp:revision>62</cp:revision>
  <dcterms:created xsi:type="dcterms:W3CDTF">2009-03-11T15:04:33Z</dcterms:created>
  <dcterms:modified xsi:type="dcterms:W3CDTF">2012-06-21T09:55:16Z</dcterms:modified>
</cp:coreProperties>
</file>